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80" r:id="rId2"/>
    <p:sldId id="281" r:id="rId3"/>
    <p:sldId id="285" r:id="rId4"/>
    <p:sldId id="284" r:id="rId5"/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65" r:id="rId14"/>
    <p:sldId id="266" r:id="rId15"/>
    <p:sldId id="267" r:id="rId16"/>
    <p:sldId id="264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6A746D3-5660-4AA8-A6FD-9099827FAAF2}">
          <p14:sldIdLst>
            <p14:sldId id="280"/>
            <p14:sldId id="281"/>
            <p14:sldId id="285"/>
            <p14:sldId id="284"/>
            <p14:sldId id="256"/>
            <p14:sldId id="257"/>
            <p14:sldId id="258"/>
            <p14:sldId id="259"/>
          </p14:sldIdLst>
        </p14:section>
        <p14:section name="Sección sin título" id="{5AEA12D0-C0CC-493E-BCC0-BC24CC8E97FA}">
          <p14:sldIdLst>
            <p14:sldId id="260"/>
            <p14:sldId id="262"/>
            <p14:sldId id="261"/>
            <p14:sldId id="263"/>
            <p14:sldId id="265"/>
            <p14:sldId id="266"/>
            <p14:sldId id="267"/>
            <p14:sldId id="264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76"/>
          </p14:sldIdLst>
        </p14:section>
        <p14:section name="Sección sin título" id="{845E9965-BC9F-4A73-9022-C4E0EAF3E76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a\OneDrive\Escritorio\REPORTEUTAG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a\OneDrive\Escritorio\REPORTEUTAG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a\OneDrive\Escritorio\REPORTEUTAG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a\OneDrive\Escritorio\REPORTEUTAG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0" i="0" u="none" strike="noStrike" baseline="0">
                <a:effectLst/>
              </a:rPr>
              <a:t>¿Como evalúa el nivel de satisfacción obtenido al finalizar la estadía profesional?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'ANALISIS M-A 19'!$B$3:$B$5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M-A 19'!$C$3:$C$5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0-4475-9DF0-4FF40CF68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862208"/>
        <c:axId val="822870944"/>
      </c:barChart>
      <c:catAx>
        <c:axId val="8228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FF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2870944"/>
        <c:crosses val="autoZero"/>
        <c:auto val="1"/>
        <c:lblAlgn val="ctr"/>
        <c:lblOffset val="100"/>
        <c:noMultiLvlLbl val="0"/>
      </c:catAx>
      <c:valAx>
        <c:axId val="8228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28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0B1-40E7-AFC1-45BB12C960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0B1-40E7-AFC1-45BB12C960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M-A 20'!$B$8:$B$9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M-A 20'!$C$8:$C$9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1-40E7-AFC1-45BB12C960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FFE-455E-9F20-B9C3D77C85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FFE-455E-9F20-B9C3D77C85D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M-A 20'!$B$12:$B$13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M-A 20'!$C$12:$C$13</c:f>
              <c:numCache>
                <c:formatCode>General</c:formatCode>
                <c:ptCount val="2"/>
                <c:pt idx="0">
                  <c:v>14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E-455E-9F20-B9C3D77C85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liberada?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28-47CE-B8B8-8A127882CC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D28-47CE-B8B8-8A127882CC0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M-A 20'!$B$15:$B$16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M-A 20'!$C$15:$C$16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28-47CE-B8B8-8A127882CC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0" i="0" u="none" strike="noStrike" baseline="0">
                <a:effectLst/>
              </a:rPr>
              <a:t>¿Como evalúa el nivel de satisfacción obtenido al finalizar la estadía profesional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'ANALISIS S-D20'!$B$3:$B$5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S-D20'!$C$3:$C$5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4-4CC0-8B98-552BCAE6B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263456"/>
        <c:axId val="909289664"/>
        <c:axId val="0"/>
      </c:bar3DChart>
      <c:catAx>
        <c:axId val="9092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9289664"/>
        <c:crosses val="autoZero"/>
        <c:auto val="1"/>
        <c:lblAlgn val="ctr"/>
        <c:lblOffset val="100"/>
        <c:noMultiLvlLbl val="0"/>
      </c:catAx>
      <c:valAx>
        <c:axId val="9092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92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</c:rich>
      </c:tx>
      <c:layout>
        <c:manualLayout>
          <c:xMode val="edge"/>
          <c:yMode val="edge"/>
          <c:x val="0.130138888888888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679-4CAF-81B7-7CD29DDEAB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679-4CAF-81B7-7CD29DDEAB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S-D20'!$B$8:$B$9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S-D20'!$C$8:$C$9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9-4CAF-81B7-7CD29DDEABE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C87-4D0F-B783-0614BCC20F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C87-4D0F-B783-0614BCC20F6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[1]ANALISIS!$C$12:$C$13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87-4D0F-B783-0614BCC20F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764-44AD-B033-F06511BE9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764-44AD-B033-F06511BE90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S-D20'!$B$15:$B$16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S-D20'!$C$15:$C$16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B-482E-9170-A73C22A12B6A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A1B-482E-9170-A73C22A12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6A1B-482E-9170-A73C22A12B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[1]ANALISIS!$C$15:$C$16</c:f>
              <c:numCache>
                <c:formatCode>General</c:formatCode>
                <c:ptCount val="2"/>
                <c:pt idx="0">
                  <c:v>45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1B-482E-9170-A73C22A12B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¿Como evalúa el nivel de satisfacción obtenido al finalizar la estadía profesional?</a:t>
            </a:r>
            <a:endParaRPr lang="es-MX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/>
          </a:p>
        </c:rich>
      </c:tx>
      <c:layout>
        <c:manualLayout>
          <c:xMode val="edge"/>
          <c:yMode val="edge"/>
          <c:x val="0.14178455818022748"/>
          <c:y val="7.8703703703703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'ANALISIS M-A 21'!$B$3:$B$5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M-A 21'!$C$3:$C$5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B-4337-8637-D440A33F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994448"/>
        <c:axId val="992009840"/>
        <c:axId val="0"/>
      </c:bar3DChart>
      <c:catAx>
        <c:axId val="99199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009840"/>
        <c:crosses val="autoZero"/>
        <c:auto val="1"/>
        <c:lblAlgn val="ctr"/>
        <c:lblOffset val="100"/>
        <c:noMultiLvlLbl val="0"/>
      </c:catAx>
      <c:valAx>
        <c:axId val="99200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199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  <a:p>
            <a:pPr>
              <a:defRPr/>
            </a:pPr>
            <a:endParaRPr lang="es-MX"/>
          </a:p>
        </c:rich>
      </c:tx>
      <c:layout>
        <c:manualLayout>
          <c:xMode val="edge"/>
          <c:yMode val="edge"/>
          <c:x val="9.562489063867016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656-4B09-90F3-C03ACFC4E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656-4B09-90F3-C03ACFC4EA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[1]ANALISIS!$C$12:$C$13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6-4B09-90F3-C03ACFC4EA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CD-4CA0-BDF5-ECD4CA64C8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CD-4CA0-BDF5-ECD4CA64C8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[1]ANALISIS!$C$12:$C$13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CD-4CA0-BDF5-ECD4CA64C8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  <a:p>
            <a:pPr>
              <a:defRPr/>
            </a:pPr>
            <a:endParaRPr lang="es-MX"/>
          </a:p>
        </c:rich>
      </c:tx>
      <c:layout>
        <c:manualLayout>
          <c:xMode val="edge"/>
          <c:yMode val="edge"/>
          <c:x val="0.13173600174978128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50096967045785945"/>
          <c:w val="0.90694444444444444"/>
          <c:h val="0.418848425196850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E57-4769-B69E-B1BC29A2BE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E57-4769-B69E-B1BC29A2BEB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M-A 19'!$B$8:$B$9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M-A 19'!$C$8:$C$9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57-4769-B69E-B1BC29A2BE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036-47FD-94D1-A15637035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036-47FD-94D1-A15637035D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36-47FD-94D1-A15637035D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6-47FD-94D1-A15637035D3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[1]ANALISIS!$C$15:$C$16</c:f>
              <c:numCache>
                <c:formatCode>General</c:formatCode>
                <c:ptCount val="2"/>
                <c:pt idx="0">
                  <c:v>45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6-47FD-94D1-A15637035D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¿Como evalúa el nivel de satisfacción obtenido al finalizar la estadía profesional?</a:t>
            </a:r>
            <a:endParaRPr lang="es-MX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'ANALISIS S-D21'!$B$3:$B$5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S-D21'!$C$3:$C$5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2-408A-B4A9-B743F6ED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920064"/>
        <c:axId val="982927552"/>
        <c:axId val="0"/>
      </c:bar3DChart>
      <c:catAx>
        <c:axId val="9829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82927552"/>
        <c:crosses val="autoZero"/>
        <c:auto val="1"/>
        <c:lblAlgn val="ctr"/>
        <c:lblOffset val="100"/>
        <c:noMultiLvlLbl val="0"/>
      </c:catAx>
      <c:valAx>
        <c:axId val="9829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829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57F-4D74-AB97-F715B8BB4A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57F-4D74-AB97-F715B8BB4A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S-D21'!$B$15:$B$16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S-D21'!$C$15:$C$16</c:f>
              <c:numCache>
                <c:formatCode>General</c:formatCode>
                <c:ptCount val="2"/>
                <c:pt idx="0">
                  <c:v>27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F-4D74-AB97-F715B8BB4A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77777777777776E-2"/>
          <c:y val="0.46371500437445318"/>
          <c:w val="0.81388888888888888"/>
          <c:h val="0.489421843102945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397-4097-9E48-EEE9418DC0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397-4097-9E48-EEE9418DC0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S-D21'!$B$12:$B$13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S-D21'!$C$12:$C$13</c:f>
              <c:numCache>
                <c:formatCode>General</c:formatCode>
                <c:ptCount val="2"/>
                <c:pt idx="0">
                  <c:v>27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97-4097-9E48-EEE9418DC0B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liberada?</a:t>
            </a:r>
          </a:p>
          <a:p>
            <a:pPr>
              <a:defRPr/>
            </a:pP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33333333334E-2"/>
          <c:y val="0.4352147127442404"/>
          <c:w val="0.81388888888888888"/>
          <c:h val="0.485775007290755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A9C-49B5-BE23-6B07F7F5C7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A9C-49B5-BE23-6B07F7F5C7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S-D21'!$B$15:$B$16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S-D21'!$C$15:$C$16</c:f>
              <c:numCache>
                <c:formatCode>General</c:formatCode>
                <c:ptCount val="2"/>
                <c:pt idx="0">
                  <c:v>27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9C-49B5-BE23-6B07F7F5C7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</c:rich>
      </c:tx>
      <c:layout>
        <c:manualLayout>
          <c:xMode val="edge"/>
          <c:yMode val="edge"/>
          <c:x val="0.1038055555555555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812179295177464E-2"/>
          <c:y val="0.36439884114469484"/>
          <c:w val="0.83621970696479409"/>
          <c:h val="0.635601158855305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281-422D-8F58-E864BEB77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281-422D-8F58-E864BEB778D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[1]ANALISIS!$C$12:$C$13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81-422D-8F58-E864BEB77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DA0-41C4-8883-D60F2E9B87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DA0-41C4-8883-D60F2E9B874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M-A 19'!$B$15:$B$16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M-A 19'!$C$15:$C$16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0-41C4-8883-D60F2E9B87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¿Como evalúa el nivel de satisfacción obtenido al finalizar la estadía profesional?</a:t>
            </a:r>
            <a:endParaRPr lang="es-MX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/>
          </a:p>
        </c:rich>
      </c:tx>
      <c:layout>
        <c:manualLayout>
          <c:xMode val="edge"/>
          <c:yMode val="edge"/>
          <c:x val="0.169840113735783"/>
          <c:y val="8.7962962962962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'ANALISIS S-D19'!$B$3:$B$5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S-D19'!$C$3:$C$5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3-4225-8B5F-D7FF483A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036896"/>
        <c:axId val="1670036480"/>
        <c:axId val="0"/>
      </c:bar3DChart>
      <c:catAx>
        <c:axId val="1670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0036480"/>
        <c:crosses val="autoZero"/>
        <c:auto val="1"/>
        <c:lblAlgn val="ctr"/>
        <c:lblOffset val="100"/>
        <c:noMultiLvlLbl val="0"/>
      </c:catAx>
      <c:valAx>
        <c:axId val="167003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003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¿Contribuyó la estadía profesional con alguna mejora en su empresa u organización?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0.42473242927967336"/>
          <c:w val="0.81388888888888888"/>
          <c:h val="0.469632545931758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BA-4ADC-9C83-483559132C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BA-4ADC-9C83-483559132C4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S-D19'!$B$8:$B$9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S-D19'!$C$8:$C$9</c:f>
              <c:numCache>
                <c:formatCode>General</c:formatCode>
                <c:ptCount val="2"/>
                <c:pt idx="0">
                  <c:v>59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BA-4ADC-9C83-483559132C4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¿Estaría dispuesto(a) a recibir otro(a) estudiante para estadía profesional?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F31-454A-A09D-8C1D416E07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F31-454A-A09D-8C1D416E07B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S-D19'!$B$12:$B$13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S-D19'!$C$12:$C$13</c:f>
              <c:numCache>
                <c:formatCode>General</c:formatCode>
                <c:ptCount val="2"/>
                <c:pt idx="0">
                  <c:v>59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D-4A22-AF2C-7C431704DD16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D0D-4A22-AF2C-7C431704DD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D0D-4A22-AF2C-7C431704DD1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[1]ANALISIS!$B$12:$B$13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[1]ANALISIS!$C$12:$C$13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0D-4A22-AF2C-7C431704DD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¿La estadía profesional fue liberada?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573-434B-9F45-96EE5497D3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573-434B-9F45-96EE5497D30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S-D19'!$B$15:$B$16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'ANALISIS S-D19'!$C$15:$C$16</c:f>
              <c:numCache>
                <c:formatCode>General</c:formatCode>
                <c:ptCount val="2"/>
                <c:pt idx="0">
                  <c:v>58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C-4F2F-A6B0-14E245E9B451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EC-4F2F-A6B0-14E245E9B4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EC-4F2F-A6B0-14E245E9B4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[1]ANALISIS!$B$15:$B$16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[1]ANALISIS!$C$15:$C$16</c:f>
              <c:numCache>
                <c:formatCode>General</c:formatCode>
                <c:ptCount val="2"/>
                <c:pt idx="0">
                  <c:v>45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C-4F2F-A6B0-14E245E9B4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i="0" baseline="0">
                <a:effectLst/>
              </a:rPr>
              <a:t>¿Como evalúa el nivel de satisfacción obtenido al finalizar la estadía profesional?</a:t>
            </a:r>
            <a:endParaRPr lang="es-MX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/>
          </a:p>
        </c:rich>
      </c:tx>
      <c:layout>
        <c:manualLayout>
          <c:xMode val="edge"/>
          <c:yMode val="edge"/>
          <c:x val="3.6902668416447938E-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'ANALISIS M-A 20'!$B$3:$B$5</c:f>
              <c:strCache>
                <c:ptCount val="3"/>
                <c:pt idx="0">
                  <c:v>BUENO</c:v>
                </c:pt>
                <c:pt idx="1">
                  <c:v>MALO</c:v>
                </c:pt>
                <c:pt idx="2">
                  <c:v>EXCELENTE</c:v>
                </c:pt>
              </c:strCache>
            </c:strRef>
          </c:cat>
          <c:val>
            <c:numRef>
              <c:f>'ANALISIS M-A 20'!$C$3:$C$5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3-4AEC-96CC-F61C07338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7438176"/>
        <c:axId val="907441504"/>
        <c:axId val="0"/>
      </c:bar3DChart>
      <c:catAx>
        <c:axId val="9074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441504"/>
        <c:crosses val="autoZero"/>
        <c:auto val="1"/>
        <c:lblAlgn val="ctr"/>
        <c:lblOffset val="100"/>
        <c:noMultiLvlLbl val="0"/>
      </c:catAx>
      <c:valAx>
        <c:axId val="90744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4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91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1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47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38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59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46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11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7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9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31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63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8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3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53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73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AC3A-599D-42FE-AA57-920B73324B0E}" type="datetimeFigureOut">
              <a:rPr lang="es-MX" smtClean="0"/>
              <a:t>07/02/2023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F78BD9-FFAB-4B44-95A2-214AD5BC1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0D3353-1CC3-41C8-B622-BCC4D422647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INSTRUMENTO DE EVALUACIÓN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1314150-182A-4471-8096-A561F65FA603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EN PLATAFORMA DE EVALUACIÓN:</a:t>
            </a:r>
          </a:p>
          <a:p>
            <a:r>
              <a:rPr lang="es-MX" dirty="0"/>
              <a:t>1 Parcial</a:t>
            </a:r>
          </a:p>
          <a:p>
            <a:r>
              <a:rPr lang="es-MX" dirty="0"/>
              <a:t>2 Parcial</a:t>
            </a:r>
          </a:p>
          <a:p>
            <a:r>
              <a:rPr lang="es-MX" dirty="0"/>
              <a:t>1 Final</a:t>
            </a:r>
          </a:p>
        </p:txBody>
      </p:sp>
    </p:spTree>
    <p:extLst>
      <p:ext uri="{BB962C8B-B14F-4D97-AF65-F5344CB8AC3E}">
        <p14:creationId xmlns:p14="http://schemas.microsoft.com/office/powerpoint/2010/main" val="407248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D182D0-3E75-42FE-562B-22D76DCB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61502"/>
              </p:ext>
            </p:extLst>
          </p:nvPr>
        </p:nvGraphicFramePr>
        <p:xfrm>
          <a:off x="104932" y="179880"/>
          <a:ext cx="6874488" cy="6101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6716">
                  <a:extLst>
                    <a:ext uri="{9D8B030D-6E8A-4147-A177-3AD203B41FA5}">
                      <a16:colId xmlns:a16="http://schemas.microsoft.com/office/drawing/2014/main" val="2961519323"/>
                    </a:ext>
                  </a:extLst>
                </a:gridCol>
                <a:gridCol w="2679585">
                  <a:extLst>
                    <a:ext uri="{9D8B030D-6E8A-4147-A177-3AD203B41FA5}">
                      <a16:colId xmlns:a16="http://schemas.microsoft.com/office/drawing/2014/main" val="1212261011"/>
                    </a:ext>
                  </a:extLst>
                </a:gridCol>
                <a:gridCol w="103061">
                  <a:extLst>
                    <a:ext uri="{9D8B030D-6E8A-4147-A177-3AD203B41FA5}">
                      <a16:colId xmlns:a16="http://schemas.microsoft.com/office/drawing/2014/main" val="3901583681"/>
                    </a:ext>
                  </a:extLst>
                </a:gridCol>
                <a:gridCol w="425126">
                  <a:extLst>
                    <a:ext uri="{9D8B030D-6E8A-4147-A177-3AD203B41FA5}">
                      <a16:colId xmlns:a16="http://schemas.microsoft.com/office/drawing/2014/main" val="3126076444"/>
                    </a:ext>
                  </a:extLst>
                </a:gridCol>
              </a:tblGrid>
              <a:tr h="23233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Pregunta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852229562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5134398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Cuenta de Respuesta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columna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71242039"/>
                  </a:ext>
                </a:extLst>
              </a:tr>
              <a:tr h="23233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fila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No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Sí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118718624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ABRAHAM MOJARRO MONTOYA / INGENIERIA MECATRONICA APLICADA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5164248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Arkcom Mobility,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487376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COMERCIALIZADORA INDUSTRIAL VAGU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3761201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Complejo Industrial Estrada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950043525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COORDINADORA DE PERSONAL DEL HIERRO Y EL ACERO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67726902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CORPORACION DE INGENIERIA Y AUTOMATIZACION S. DE R.L.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4816289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DESPERDICIOS INDUSTRIALES ROSALES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4069001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Diseko Soluciones,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67175245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DE MANUFACTURA E INTEGRACION S. DE R.L.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05956777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DISEÑO IASI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86892090"/>
                  </a:ext>
                </a:extLst>
              </a:tr>
              <a:tr h="23233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MAQUINADO, PAILERÍA Y AUTOMATIZACIÓN INDUSTRIAL DE AGUASCALIENTES /Erick Sebastian Alonso Guerrero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2828673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ENRIQUE CRUZ AGUIRRE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2341224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Fanuc México S.A de C.V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99348592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FLEXTRONICS MANUFACTURING AGUASCALIENTES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90830606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HIDRÁULICA Y MEDICIÓN AGRÍCOLA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8920235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Hilos y fantasias Villa Hidalgo SA de CV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24347028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 FLY DRONE MX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08427206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INGENIERIA AUTOMATIZACION Y CONTROL DT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6535647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48120009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 S.A. de C.V. ICMA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713101116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INGENIERIA Y TECNOLOGIA APLICADA NCO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87909032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JATCO MEXICO,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24658180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KOOS MEXICO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810349567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MAQUINADOS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24809443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MARELLI MEXICANA SA. DE CV.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08290905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OPERADORA CENTRAL DE ESTACIONAMIENTOS SAPI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40258097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PLASTIK REDD,S.A.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057474718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PROAMEXSA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86113289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RABBIT ROBOTICS S. DE RL.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247881175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REYMASA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00788295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SANDRA ELISA HERNANDEZ Y/O ESPECIALIDADES MECANICAS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24499597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SENSATA TECHNOLOGIES DE MEXICO S DE RL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9786133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DE AUTOMATIZACIÓN Y CONTROL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97785490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EN INTEGRACIÓN TECNOLÓGICA DE AGUASCALIENTES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57539454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Nuevos de Filtración Hispanomexicanos. SA.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73018742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SIA AUTOMATION S. DE R.L.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64718101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SOLINDA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962505583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STALO SHOP,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72086707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TACOMA INDUSTRIAS DEL CENTRO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28814500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TALLER MECANICO RAMSES (DIANA ANDREA MURILLO BERNAL)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41713966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VERIFICACIONES INTEGRALES JIMENEZ S.A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76423951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VIANNEY TEXTIL HOGAR,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4398389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Vills Envases de Plástico / LUIS FERNANDO VILLALOBOS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32166364"/>
                  </a:ext>
                </a:extLst>
              </a:tr>
              <a:tr h="120089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59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 dirty="0">
                          <a:effectLst/>
                        </a:rPr>
                        <a:t>60</a:t>
                      </a:r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11022036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DDD1757-C0DD-A485-5D6B-CAF038BCF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5255"/>
              </p:ext>
            </p:extLst>
          </p:nvPr>
        </p:nvGraphicFramePr>
        <p:xfrm>
          <a:off x="6979419" y="1514007"/>
          <a:ext cx="4802849" cy="440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4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6573CA3-69C6-6BA4-87F6-1FDB7C1D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22911"/>
              </p:ext>
            </p:extLst>
          </p:nvPr>
        </p:nvGraphicFramePr>
        <p:xfrm>
          <a:off x="0" y="0"/>
          <a:ext cx="6820525" cy="6475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2996">
                  <a:extLst>
                    <a:ext uri="{9D8B030D-6E8A-4147-A177-3AD203B41FA5}">
                      <a16:colId xmlns:a16="http://schemas.microsoft.com/office/drawing/2014/main" val="3713057613"/>
                    </a:ext>
                  </a:extLst>
                </a:gridCol>
                <a:gridCol w="2458270">
                  <a:extLst>
                    <a:ext uri="{9D8B030D-6E8A-4147-A177-3AD203B41FA5}">
                      <a16:colId xmlns:a16="http://schemas.microsoft.com/office/drawing/2014/main" val="893299995"/>
                    </a:ext>
                  </a:extLst>
                </a:gridCol>
                <a:gridCol w="107172">
                  <a:extLst>
                    <a:ext uri="{9D8B030D-6E8A-4147-A177-3AD203B41FA5}">
                      <a16:colId xmlns:a16="http://schemas.microsoft.com/office/drawing/2014/main" val="3173021182"/>
                    </a:ext>
                  </a:extLst>
                </a:gridCol>
                <a:gridCol w="442087">
                  <a:extLst>
                    <a:ext uri="{9D8B030D-6E8A-4147-A177-3AD203B41FA5}">
                      <a16:colId xmlns:a16="http://schemas.microsoft.com/office/drawing/2014/main" val="421018047"/>
                    </a:ext>
                  </a:extLst>
                </a:gridCol>
              </a:tblGrid>
              <a:tr h="24660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Pregunta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¿Estaría dispuesto(a) a recibir otro(a) estudiante para estadía profesional?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7473952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7657801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Cuenta de Respuesta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columna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61509071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fila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No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Sí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82188784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ABRAHAM MOJARRO MONTOYA / INGENIERIA MECATRONICA APLICADA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5827815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Arkcom Mobility,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3116732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COMERCIALIZADORA INDUSTRIAL VAGU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03582764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Complejo Industrial Estrada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04359092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COORDINADORA DE PERSONAL DEL HIERRO Y EL ACERO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19858703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CORPORACION DE INGENIERIA Y AUTOMATIZACION S. DE R.L.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896971933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DESPERDICIOS INDUSTRIALES ROSALES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52324567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Diseko Soluciones,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303456762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DE MANUFACTURA E INTEGRACION S. DE R.L.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22101405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DISEÑO IASI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735870303"/>
                  </a:ext>
                </a:extLst>
              </a:tr>
              <a:tr h="2466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MAQUINADO, PAILERÍA Y AUTOMATIZACIÓN INDUSTRIAL DE AGUASCALIENTES /Erick Sebastian Alonso Guerrero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48726138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ENRIQUE CRUZ AGUIRRE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640458554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Fanuc México S.A de C.V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34463182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FLEXTRONICS MANUFACTURING AGUASCALIENTES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12133219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HIDRÁULICA Y MEDICIÓN AGRÍCOLA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17029944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Hilos y fantasias Villa Hidalgo SA de CV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16442647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 FLY DRONE MX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19461469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INGENIERIA AUTOMATIZACION Y CONTROL DT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2630455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87335860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 S.A. de C.V. ICMA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5785841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INGENIERIA Y TECNOLOGIA APLICADA NCO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59903883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JATCO MEXICO,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2639273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KOOS MEXICO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03496534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MAQUINADOS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202283117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MARELLI MEXICANA SA. DE CV.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9632032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OPERADORA CENTRAL DE ESTACIONAMIENTOS SAPI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60175934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PLASTIK REDD,S.A.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7466917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PROAMEXSA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18454619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RABBIT ROBOTICS S. DE RL.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1317988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REYMASA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462462923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SANDRA ELISA HERNANDEZ Y/O ESPECIALIDADES MECANICAS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360125413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SENSATA TECHNOLOGIES DE MEXICO S DE RL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9651939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DE AUTOMATIZACIÓN Y CONTROL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664537078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EN INTEGRACIÓN TECNOLÓGICA DE AGUASCALIENTES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3268426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Nuevos de Filtración Hispanomexicanos. SA.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345723792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SIA AUTOMATION S. DE R.L.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50478808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SOLINDA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31237003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STALO SHOP,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8234170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TACOMA INDUSTRIAS DEL CENTRO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975698077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TALLER MECANICO RAMSES (DIANA ANDREA MURILLO BERNAL)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827739206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VERIFICACIONES INTEGRALES JIMENEZ S.A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99793709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VIANNEY TEXTIL HOGAR,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04614880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Vills Envases de Plástico / LUIS FERNANDO VILLALOBOS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359744141"/>
                  </a:ext>
                </a:extLst>
              </a:tr>
              <a:tr h="127465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59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 dirty="0">
                          <a:effectLst/>
                        </a:rPr>
                        <a:t>60</a:t>
                      </a:r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4782035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76DF28-1CF6-03D0-33A0-3CF7E4FC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285767"/>
              </p:ext>
            </p:extLst>
          </p:nvPr>
        </p:nvGraphicFramePr>
        <p:xfrm>
          <a:off x="7002904" y="1199205"/>
          <a:ext cx="4572000" cy="40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76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D4ED535-E6DC-CD31-E798-154EC1F77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92235"/>
              </p:ext>
            </p:extLst>
          </p:nvPr>
        </p:nvGraphicFramePr>
        <p:xfrm>
          <a:off x="254833" y="149922"/>
          <a:ext cx="6612586" cy="6708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1756">
                  <a:extLst>
                    <a:ext uri="{9D8B030D-6E8A-4147-A177-3AD203B41FA5}">
                      <a16:colId xmlns:a16="http://schemas.microsoft.com/office/drawing/2014/main" val="2603162766"/>
                    </a:ext>
                  </a:extLst>
                </a:gridCol>
                <a:gridCol w="1007796">
                  <a:extLst>
                    <a:ext uri="{9D8B030D-6E8A-4147-A177-3AD203B41FA5}">
                      <a16:colId xmlns:a16="http://schemas.microsoft.com/office/drawing/2014/main" val="3819243579"/>
                    </a:ext>
                  </a:extLst>
                </a:gridCol>
                <a:gridCol w="179353">
                  <a:extLst>
                    <a:ext uri="{9D8B030D-6E8A-4147-A177-3AD203B41FA5}">
                      <a16:colId xmlns:a16="http://schemas.microsoft.com/office/drawing/2014/main" val="2571450809"/>
                    </a:ext>
                  </a:extLst>
                </a:gridCol>
                <a:gridCol w="563681">
                  <a:extLst>
                    <a:ext uri="{9D8B030D-6E8A-4147-A177-3AD203B41FA5}">
                      <a16:colId xmlns:a16="http://schemas.microsoft.com/office/drawing/2014/main" val="102221083"/>
                    </a:ext>
                  </a:extLst>
                </a:gridCol>
              </a:tblGrid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Pregunta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(Varios elementos)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36261602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3441822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Cuenta de Respuesta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columna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76300968"/>
                  </a:ext>
                </a:extLst>
              </a:tr>
              <a:tr h="260240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fila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No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Sí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91307110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ABRAHAM MOJARRO MONTOYA / INGENIERIA MECATRONICA APLICADA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7600499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Arkcom Mobility,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11939201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COMERCIALIZADORA INDUSTRIAL VAGU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0949088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Complejo Industrial Estrada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9935524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COORDINADORA DE PERSONAL DEL HIERRO Y EL ACERO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64339167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CORPORACION DE INGENIERIA Y AUTOMATIZACION S. DE R.L.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191820206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DESPERDICIOS INDUSTRIALES ROSALES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61432106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Diseko Soluciones,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8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8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266466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DE MANUFACTURA E INTEGRACION S. DE R.L.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5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5139477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DISEÑO IASI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79902417"/>
                  </a:ext>
                </a:extLst>
              </a:tr>
              <a:tr h="260240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MAQUINADO, PAILERÍA Y AUTOMATIZACIÓN INDUSTRIAL DE AGUASCALIENTES /Erick Sebastian Alonso Guerrero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95508222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ENRIQUE CRUZ AGUIRRE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83348895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Fanuc México S.A de C.V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5022936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FLEXTRONICS MANUFACTURING AGUASCALIENTES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7703845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HIDRÁULICA Y MEDICIÓN AGRÍCOLA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71299797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Hilos y fantasias Villa Hidalgo SA de CV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7483608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 FLY DRONE MX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23199611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INGENIERIA AUTOMATIZACION Y CONTROL DT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557382722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7433634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 S.A. de C.V. ICMA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3248383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INGENIERIA Y TECNOLOGIA APLICADA NCO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4303090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JATCO MEXICO,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65747535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KOOS MEXICO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040587205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MAQUINADOS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21974369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MARELLI MEXICANA SA. DE CV.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19835432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OPERADORA CENTRAL DE ESTACIONAMIENTOS SAPI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819044174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PLASTIK REDD,S.A.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80797624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PROAMEXSA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077005957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RABBIT ROBOTICS S. DE RL.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32630885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REYMASA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3303033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SANDRA ELISA HERNANDEZ Y/O ESPECIALIDADES MECANICAS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45400171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SENSATA TECHNOLOGIES DE MEXICO S DE RL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4777589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DE AUTOMATIZACIÓN Y CONTROL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55213872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EN INTEGRACIÓN TECNOLÓGICA DE AGUASCALIENTES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65600895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Nuevos de Filtración Hispanomexicanos. SA.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660685050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SIA AUTOMATION S. DE R.L.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68315188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SOLINDA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570253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STALO SHOP,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41318663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TACOMA INDUSTRIAS DEL CENTRO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9215574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TALLER MECANICO RAMSES (DIANA ANDREA MURILLO BERNAL)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55507421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VERIFICACIONES INTEGRALES JIMENEZ S.A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03437267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VIANNEY TEXTIL HOGAR,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3804837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Vills Envases de Plástico / LUIS FERNANDO VILLALOBOS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39589128"/>
                  </a:ext>
                </a:extLst>
              </a:tr>
              <a:tr h="134513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117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 dirty="0">
                          <a:effectLst/>
                        </a:rPr>
                        <a:t>120</a:t>
                      </a:r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54299274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60E7BEE-429E-ACA3-793D-FA2FD0724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331679"/>
              </p:ext>
            </p:extLst>
          </p:nvPr>
        </p:nvGraphicFramePr>
        <p:xfrm>
          <a:off x="7075357" y="1109272"/>
          <a:ext cx="4861810" cy="424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09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35D5FCA-C0EE-E881-D9DC-A1360B52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904"/>
              </p:ext>
            </p:extLst>
          </p:nvPr>
        </p:nvGraphicFramePr>
        <p:xfrm>
          <a:off x="0" y="749508"/>
          <a:ext cx="7615979" cy="5711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485">
                  <a:extLst>
                    <a:ext uri="{9D8B030D-6E8A-4147-A177-3AD203B41FA5}">
                      <a16:colId xmlns:a16="http://schemas.microsoft.com/office/drawing/2014/main" val="1957320405"/>
                    </a:ext>
                  </a:extLst>
                </a:gridCol>
                <a:gridCol w="3308784">
                  <a:extLst>
                    <a:ext uri="{9D8B030D-6E8A-4147-A177-3AD203B41FA5}">
                      <a16:colId xmlns:a16="http://schemas.microsoft.com/office/drawing/2014/main" val="359657152"/>
                    </a:ext>
                  </a:extLst>
                </a:gridCol>
                <a:gridCol w="420818">
                  <a:extLst>
                    <a:ext uri="{9D8B030D-6E8A-4147-A177-3AD203B41FA5}">
                      <a16:colId xmlns:a16="http://schemas.microsoft.com/office/drawing/2014/main" val="791222206"/>
                    </a:ext>
                  </a:extLst>
                </a:gridCol>
                <a:gridCol w="338304">
                  <a:extLst>
                    <a:ext uri="{9D8B030D-6E8A-4147-A177-3AD203B41FA5}">
                      <a16:colId xmlns:a16="http://schemas.microsoft.com/office/drawing/2014/main" val="4237805061"/>
                    </a:ext>
                  </a:extLst>
                </a:gridCol>
                <a:gridCol w="544588">
                  <a:extLst>
                    <a:ext uri="{9D8B030D-6E8A-4147-A177-3AD203B41FA5}">
                      <a16:colId xmlns:a16="http://schemas.microsoft.com/office/drawing/2014/main" val="1576028237"/>
                    </a:ext>
                  </a:extLst>
                </a:gridCol>
              </a:tblGrid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530649913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872601400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435606986"/>
                  </a:ext>
                </a:extLst>
              </a:tr>
              <a:tr h="58292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Bueno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Excelente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Regular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4135402679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ALFONSO FONSECA MEDINA / NEXTIA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1175764433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CRIMA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1623848312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DON NATY S. DE R.L. M.I. DE C.V.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020956588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GRUPO DDI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761020652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GUILLERMO NAJERA FIGUEROA. TORNOS BARRAGAN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1181877132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HVAC MECHANIKER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2947491456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JIDOHKA SMART S.A. DE C.V.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4264307412"/>
                  </a:ext>
                </a:extLst>
              </a:tr>
              <a:tr h="58292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ORGANIZACIÓN MECANICA Y AUTOMATIZACION ESPECIALIZADA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858929869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SUJETSA,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3905876283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Tecnologia Aditiva 3D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3327663557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TEXAS INSTRUMENTS DE MEXICO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4106934657"/>
                  </a:ext>
                </a:extLst>
              </a:tr>
              <a:tr h="32467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11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extLst>
                  <a:ext uri="{0D108BD9-81ED-4DB2-BD59-A6C34878D82A}">
                    <a16:rowId xmlns:a16="http://schemas.microsoft.com/office/drawing/2014/main" val="3714583123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D0A80CA-6947-FD15-1214-A853846A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62" y="0"/>
            <a:ext cx="8596668" cy="13208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MAYO – AGOSTO 2020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A26E839-8E49-02F2-E4AC-539F80441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548677"/>
              </p:ext>
            </p:extLst>
          </p:nvPr>
        </p:nvGraphicFramePr>
        <p:xfrm>
          <a:off x="7827364" y="1320800"/>
          <a:ext cx="4572000" cy="436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77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E649B68-B331-470E-1030-D002A1133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32627"/>
              </p:ext>
            </p:extLst>
          </p:nvPr>
        </p:nvGraphicFramePr>
        <p:xfrm>
          <a:off x="224853" y="269823"/>
          <a:ext cx="8004930" cy="6056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7497">
                  <a:extLst>
                    <a:ext uri="{9D8B030D-6E8A-4147-A177-3AD203B41FA5}">
                      <a16:colId xmlns:a16="http://schemas.microsoft.com/office/drawing/2014/main" val="2925865390"/>
                    </a:ext>
                  </a:extLst>
                </a:gridCol>
                <a:gridCol w="3494282">
                  <a:extLst>
                    <a:ext uri="{9D8B030D-6E8A-4147-A177-3AD203B41FA5}">
                      <a16:colId xmlns:a16="http://schemas.microsoft.com/office/drawing/2014/main" val="270905374"/>
                    </a:ext>
                  </a:extLst>
                </a:gridCol>
                <a:gridCol w="554381">
                  <a:extLst>
                    <a:ext uri="{9D8B030D-6E8A-4147-A177-3AD203B41FA5}">
                      <a16:colId xmlns:a16="http://schemas.microsoft.com/office/drawing/2014/main" val="1432498414"/>
                    </a:ext>
                  </a:extLst>
                </a:gridCol>
                <a:gridCol w="344389">
                  <a:extLst>
                    <a:ext uri="{9D8B030D-6E8A-4147-A177-3AD203B41FA5}">
                      <a16:colId xmlns:a16="http://schemas.microsoft.com/office/drawing/2014/main" val="2264834272"/>
                    </a:ext>
                  </a:extLst>
                </a:gridCol>
                <a:gridCol w="554381">
                  <a:extLst>
                    <a:ext uri="{9D8B030D-6E8A-4147-A177-3AD203B41FA5}">
                      <a16:colId xmlns:a16="http://schemas.microsoft.com/office/drawing/2014/main" val="3577306623"/>
                    </a:ext>
                  </a:extLst>
                </a:gridCol>
              </a:tblGrid>
              <a:tr h="60446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583657140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2317316623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684633771"/>
                  </a:ext>
                </a:extLst>
              </a:tr>
              <a:tr h="60446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Sí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170197360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ALFONSO FONSECA MEDINA / NEXTIA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93305998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CRIMA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598087850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DON NATY S. DE R.L. M.I. DE C.V.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729762364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GRUPO DDI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950793003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GUILLERMO NAJERA FIGUEROA. TORNOS BARRAGAN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630339926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HVAC MECHANIKER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887366016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JIDOHKA SMART S.A. DE C.V.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3556885773"/>
                  </a:ext>
                </a:extLst>
              </a:tr>
              <a:tr h="60446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ORGANIZACIÓN MECANICA Y AUTOMATIZACION ESPECIALIZADA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4212921846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SUJETSA,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4013905268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Tecnologia Aditiva 3D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154104346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TEXAS INSTRUMENTS DE MEXICO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630370743"/>
                  </a:ext>
                </a:extLst>
              </a:tr>
              <a:tr h="32635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5" marR="6765" marT="6765" marB="0" anchor="b"/>
                </a:tc>
                <a:extLst>
                  <a:ext uri="{0D108BD9-81ED-4DB2-BD59-A6C34878D82A}">
                    <a16:rowId xmlns:a16="http://schemas.microsoft.com/office/drawing/2014/main" val="10480614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78AF240-5D81-AD89-57D8-17C37927E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70833"/>
              </p:ext>
            </p:extLst>
          </p:nvPr>
        </p:nvGraphicFramePr>
        <p:xfrm>
          <a:off x="8004748" y="1742607"/>
          <a:ext cx="4187252" cy="386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84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BD6411-B58B-68BC-AC53-179FFE606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36632"/>
              </p:ext>
            </p:extLst>
          </p:nvPr>
        </p:nvGraphicFramePr>
        <p:xfrm>
          <a:off x="116798" y="209862"/>
          <a:ext cx="7078480" cy="6370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9788">
                  <a:extLst>
                    <a:ext uri="{9D8B030D-6E8A-4147-A177-3AD203B41FA5}">
                      <a16:colId xmlns:a16="http://schemas.microsoft.com/office/drawing/2014/main" val="2782472296"/>
                    </a:ext>
                  </a:extLst>
                </a:gridCol>
                <a:gridCol w="1325811">
                  <a:extLst>
                    <a:ext uri="{9D8B030D-6E8A-4147-A177-3AD203B41FA5}">
                      <a16:colId xmlns:a16="http://schemas.microsoft.com/office/drawing/2014/main" val="3485293512"/>
                    </a:ext>
                  </a:extLst>
                </a:gridCol>
                <a:gridCol w="179771">
                  <a:extLst>
                    <a:ext uri="{9D8B030D-6E8A-4147-A177-3AD203B41FA5}">
                      <a16:colId xmlns:a16="http://schemas.microsoft.com/office/drawing/2014/main" val="2857432695"/>
                    </a:ext>
                  </a:extLst>
                </a:gridCol>
                <a:gridCol w="741555">
                  <a:extLst>
                    <a:ext uri="{9D8B030D-6E8A-4147-A177-3AD203B41FA5}">
                      <a16:colId xmlns:a16="http://schemas.microsoft.com/office/drawing/2014/main" val="2802735228"/>
                    </a:ext>
                  </a:extLst>
                </a:gridCol>
                <a:gridCol w="741555">
                  <a:extLst>
                    <a:ext uri="{9D8B030D-6E8A-4147-A177-3AD203B41FA5}">
                      <a16:colId xmlns:a16="http://schemas.microsoft.com/office/drawing/2014/main" val="1564441433"/>
                    </a:ext>
                  </a:extLst>
                </a:gridCol>
              </a:tblGrid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(Varios elementos)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117882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99700"/>
                  </a:ext>
                </a:extLst>
              </a:tr>
              <a:tr h="37856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1560874"/>
                  </a:ext>
                </a:extLst>
              </a:tr>
              <a:tr h="6525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No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2374215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ALFONSO FONSECA MEDINA / NEXTIA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611022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CRIMA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119128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DON NATY S. DE R.L. M.I. DE C.V.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39640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GRUPO DDI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743320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GUILLERMO NAJERA FIGUEROA. TORNOS BARRAGAN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8150525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HVAC MECHANIKER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243270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JIDOHKA SMART S.A. DE C.V.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8590581"/>
                  </a:ext>
                </a:extLst>
              </a:tr>
              <a:tr h="6525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ORGANIZACIÓN MECANICA Y AUTOMATIZACION ESPECIALIZADA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3209236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SUJETSA,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918115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Tecnologia Aditiva 3D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020651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TEXAS INSTRUMENTS DE MEXICO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018660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29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99915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F493D09-48CE-8FD4-1757-70DBDB1E4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203997"/>
              </p:ext>
            </p:extLst>
          </p:nvPr>
        </p:nvGraphicFramePr>
        <p:xfrm>
          <a:off x="7195278" y="1457793"/>
          <a:ext cx="4572000" cy="390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76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1CF95D9-0EA9-EB5F-7AF5-135194825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955"/>
              </p:ext>
            </p:extLst>
          </p:nvPr>
        </p:nvGraphicFramePr>
        <p:xfrm>
          <a:off x="109629" y="239843"/>
          <a:ext cx="7874000" cy="6205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2800">
                  <a:extLst>
                    <a:ext uri="{9D8B030D-6E8A-4147-A177-3AD203B41FA5}">
                      <a16:colId xmlns:a16="http://schemas.microsoft.com/office/drawing/2014/main" val="418219572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3536948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8619581"/>
                    </a:ext>
                  </a:extLst>
                </a:gridCol>
              </a:tblGrid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¿La estadía profesional fue liberada?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506537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3912030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519814"/>
                  </a:ext>
                </a:extLst>
              </a:tr>
              <a:tr h="6374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373311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ALFONSO FONSECA MEDINA / NEXTIA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795954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CRIMA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58555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DON NATY S. DE R.L. M.I. DE C.V.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8081073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GRUPO DDI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94541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GUILLERMO NAJERA FIGUEROA. TORNOS BARRAGAN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519754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HVAC MECHANIKER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0891354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JIDOHKA SMART S.A. DE C.V.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469681"/>
                  </a:ext>
                </a:extLst>
              </a:tr>
              <a:tr h="637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ORGANIZACIÓN MECANICA Y AUTOMATIZACION ESPECIALIZADA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451151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SUJETSA,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915020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Tecnologia Aditiva 3D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656404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TEXAS INSTRUMENTS DE MEXICO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331091"/>
                  </a:ext>
                </a:extLst>
              </a:tr>
              <a:tr h="352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491699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8E17E15-1475-3C1D-6C29-421100ED1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817178"/>
              </p:ext>
            </p:extLst>
          </p:nvPr>
        </p:nvGraphicFramePr>
        <p:xfrm>
          <a:off x="8304552" y="1753849"/>
          <a:ext cx="4049842" cy="392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94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9A2CC-3935-46C9-EB73-07A3CCE8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448" y="159895"/>
            <a:ext cx="8596668" cy="13208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SEPTIEMBRE- DICIEMBRE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4E1FD4B-1666-FCFE-49E5-D18F45077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05177"/>
              </p:ext>
            </p:extLst>
          </p:nvPr>
        </p:nvGraphicFramePr>
        <p:xfrm>
          <a:off x="0" y="820295"/>
          <a:ext cx="8596313" cy="5621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247">
                  <a:extLst>
                    <a:ext uri="{9D8B030D-6E8A-4147-A177-3AD203B41FA5}">
                      <a16:colId xmlns:a16="http://schemas.microsoft.com/office/drawing/2014/main" val="956613556"/>
                    </a:ext>
                  </a:extLst>
                </a:gridCol>
                <a:gridCol w="4535686">
                  <a:extLst>
                    <a:ext uri="{9D8B030D-6E8A-4147-A177-3AD203B41FA5}">
                      <a16:colId xmlns:a16="http://schemas.microsoft.com/office/drawing/2014/main" val="2988638827"/>
                    </a:ext>
                  </a:extLst>
                </a:gridCol>
                <a:gridCol w="576858">
                  <a:extLst>
                    <a:ext uri="{9D8B030D-6E8A-4147-A177-3AD203B41FA5}">
                      <a16:colId xmlns:a16="http://schemas.microsoft.com/office/drawing/2014/main" val="2029990970"/>
                    </a:ext>
                  </a:extLst>
                </a:gridCol>
                <a:gridCol w="746522">
                  <a:extLst>
                    <a:ext uri="{9D8B030D-6E8A-4147-A177-3AD203B41FA5}">
                      <a16:colId xmlns:a16="http://schemas.microsoft.com/office/drawing/2014/main" val="4114726310"/>
                    </a:ext>
                  </a:extLst>
                </a:gridCol>
              </a:tblGrid>
              <a:tr h="5354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Pregunta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3151616445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4101179815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Cuenta de Respuesta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columna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1359308756"/>
                  </a:ext>
                </a:extLst>
              </a:tr>
              <a:tr h="5354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fila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Bueno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Excelente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298542964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EXCLUSIVOS PARA OFICINA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3970108421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FERNANDO REYES CONTRERAS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139692440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FERNANDO RODRIGUEZ DIAZ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2273908273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MyTop de México SA de CV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4283351823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NISSAN MEXICANA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2906009718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Omnibus de Mexico S.A de C.v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1630756499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QAS QUALITY ASSURANCE SYSTEMS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389522251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RABBIT ROBOTICS S. DE RL. DE C.V.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1109917770"/>
                  </a:ext>
                </a:extLst>
              </a:tr>
              <a:tr h="5354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SENSATA TECHNOLOGIES DE MEXICO S DE RL DE CV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1881089820"/>
                  </a:ext>
                </a:extLst>
              </a:tr>
              <a:tr h="5354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TEXAS INSTRUMENTS DE MEXICO S. DE R.L.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2954320990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VIANNEY TEXTIL HOGAR,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4193906313"/>
                  </a:ext>
                </a:extLst>
              </a:tr>
              <a:tr h="289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16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b"/>
                </a:tc>
                <a:extLst>
                  <a:ext uri="{0D108BD9-81ED-4DB2-BD59-A6C34878D82A}">
                    <a16:rowId xmlns:a16="http://schemas.microsoft.com/office/drawing/2014/main" val="210483404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01ED28C-AF84-DAB6-AABB-AFF08363C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969784"/>
              </p:ext>
            </p:extLst>
          </p:nvPr>
        </p:nvGraphicFramePr>
        <p:xfrm>
          <a:off x="8814216" y="1259174"/>
          <a:ext cx="3525187" cy="362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80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3D0E906-264B-9CF2-5994-FB6D390F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16078"/>
              </p:ext>
            </p:extLst>
          </p:nvPr>
        </p:nvGraphicFramePr>
        <p:xfrm>
          <a:off x="138217" y="119922"/>
          <a:ext cx="8331226" cy="572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2097">
                  <a:extLst>
                    <a:ext uri="{9D8B030D-6E8A-4147-A177-3AD203B41FA5}">
                      <a16:colId xmlns:a16="http://schemas.microsoft.com/office/drawing/2014/main" val="3466972054"/>
                    </a:ext>
                  </a:extLst>
                </a:gridCol>
                <a:gridCol w="4387075">
                  <a:extLst>
                    <a:ext uri="{9D8B030D-6E8A-4147-A177-3AD203B41FA5}">
                      <a16:colId xmlns:a16="http://schemas.microsoft.com/office/drawing/2014/main" val="3812820648"/>
                    </a:ext>
                  </a:extLst>
                </a:gridCol>
                <a:gridCol w="696027">
                  <a:extLst>
                    <a:ext uri="{9D8B030D-6E8A-4147-A177-3AD203B41FA5}">
                      <a16:colId xmlns:a16="http://schemas.microsoft.com/office/drawing/2014/main" val="899794813"/>
                    </a:ext>
                  </a:extLst>
                </a:gridCol>
                <a:gridCol w="696027">
                  <a:extLst>
                    <a:ext uri="{9D8B030D-6E8A-4147-A177-3AD203B41FA5}">
                      <a16:colId xmlns:a16="http://schemas.microsoft.com/office/drawing/2014/main" val="1295857387"/>
                    </a:ext>
                  </a:extLst>
                </a:gridCol>
              </a:tblGrid>
              <a:tr h="32084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Pregunta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1226393060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3056784041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Cuenta de Respuesta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Etiquetas de columna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 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4266609420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Etiquetas de fila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Sí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Total general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2225118204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EXCLUSIVOS PARA OFICINA S.A. DE C.V.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918746265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FERNANDO REYES CONTRERAS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385680584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FERNANDO RODRIGUEZ DIAZ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735252864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MyTop de México SA de CV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3158872699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NISSAN MEXICANA S.A. DE C.V.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2594940412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Omnibus de Mexico S.A de C.v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1882941527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QAS QUALITY ASSURANCE SYSTEMS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1367804606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RABBIT ROBOTICS S. DE RL. DE C.V.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1578620688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SENSATA TECHNOLOGIES DE MEXICO S DE RL DE CV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3102740308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TEXAS INSTRUMENTS DE MEXICO S. DE R.L. DE C.V.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3526042968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VIANNEY TEXTIL HOGAR, S.A. DE C.V.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2453780392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Total general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20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20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b"/>
                </a:tc>
                <a:extLst>
                  <a:ext uri="{0D108BD9-81ED-4DB2-BD59-A6C34878D82A}">
                    <a16:rowId xmlns:a16="http://schemas.microsoft.com/office/drawing/2014/main" val="4211682033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CD0B6C3-C86A-B7A2-6EA5-CBF041F40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730801"/>
              </p:ext>
            </p:extLst>
          </p:nvPr>
        </p:nvGraphicFramePr>
        <p:xfrm>
          <a:off x="8469443" y="1259175"/>
          <a:ext cx="3722557" cy="458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75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3741113-71EB-207A-B58E-56284C0AC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84929"/>
              </p:ext>
            </p:extLst>
          </p:nvPr>
        </p:nvGraphicFramePr>
        <p:xfrm>
          <a:off x="393050" y="164892"/>
          <a:ext cx="7521757" cy="572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498">
                  <a:extLst>
                    <a:ext uri="{9D8B030D-6E8A-4147-A177-3AD203B41FA5}">
                      <a16:colId xmlns:a16="http://schemas.microsoft.com/office/drawing/2014/main" val="4075943503"/>
                    </a:ext>
                  </a:extLst>
                </a:gridCol>
                <a:gridCol w="3725351">
                  <a:extLst>
                    <a:ext uri="{9D8B030D-6E8A-4147-A177-3AD203B41FA5}">
                      <a16:colId xmlns:a16="http://schemas.microsoft.com/office/drawing/2014/main" val="3752883221"/>
                    </a:ext>
                  </a:extLst>
                </a:gridCol>
                <a:gridCol w="669954">
                  <a:extLst>
                    <a:ext uri="{9D8B030D-6E8A-4147-A177-3AD203B41FA5}">
                      <a16:colId xmlns:a16="http://schemas.microsoft.com/office/drawing/2014/main" val="520462508"/>
                    </a:ext>
                  </a:extLst>
                </a:gridCol>
                <a:gridCol w="669954">
                  <a:extLst>
                    <a:ext uri="{9D8B030D-6E8A-4147-A177-3AD203B41FA5}">
                      <a16:colId xmlns:a16="http://schemas.microsoft.com/office/drawing/2014/main" val="3238302689"/>
                    </a:ext>
                  </a:extLst>
                </a:gridCol>
              </a:tblGrid>
              <a:tr h="348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Pregunta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¿Estaría dispuesto(a) a recibir otro(a) estudiante para estadía profesional?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4036454083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4008424871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Cuenta de Respuesta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columna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2564345157"/>
                  </a:ext>
                </a:extLst>
              </a:tr>
              <a:tr h="5566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fila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Sí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311083979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EXCLUSIVOS PARA OFICINA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2043900561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FERNANDO REYES CONTRERAS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882671733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FERNANDO RODRIGUEZ DIAZ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548985401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MyTop de México SA de CV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034339208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NISSAN MEXICANA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1627588966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Omnibus de Mexico S.A de C.v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766168999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QAS QUALITY ASSURANCE SYSTEMS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1595269427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RABBIT ROBOTICS S. DE RL. DE C.V.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2501489429"/>
                  </a:ext>
                </a:extLst>
              </a:tr>
              <a:tr h="5566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SENSATA TECHNOLOGIES DE MEXICO S DE RL DE CV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753152329"/>
                  </a:ext>
                </a:extLst>
              </a:tr>
              <a:tr h="55666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TEXAS INSTRUMENTS DE MEXICO S. DE R.L.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316866742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VIANNEY TEXTIL HOGAR,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2611143178"/>
                  </a:ext>
                </a:extLst>
              </a:tr>
              <a:tr h="30898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1" marR="8701" marT="8701" marB="0" anchor="b"/>
                </a:tc>
                <a:extLst>
                  <a:ext uri="{0D108BD9-81ED-4DB2-BD59-A6C34878D82A}">
                    <a16:rowId xmlns:a16="http://schemas.microsoft.com/office/drawing/2014/main" val="2854390020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C8806D0-0714-4110-9DC1-BAF6529FA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276315"/>
              </p:ext>
            </p:extLst>
          </p:nvPr>
        </p:nvGraphicFramePr>
        <p:xfrm>
          <a:off x="8139659" y="966866"/>
          <a:ext cx="4052341" cy="388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61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CFDC873-F223-422D-9F50-FBE31E1E7E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/>
              <a:t>PRIMER EVALUACIÓN</a:t>
            </a:r>
            <a:endParaRPr lang="es-MX" dirty="0"/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5CF378FD-2BD6-426B-A628-29710ECF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/>
          <a:stretch/>
        </p:blipFill>
        <p:spPr>
          <a:xfrm>
            <a:off x="838201" y="2860646"/>
            <a:ext cx="5181600" cy="2554792"/>
          </a:xfrm>
          <a:prstGeom prst="rect">
            <a:avLst/>
          </a:prstGeom>
        </p:spPr>
      </p:pic>
      <p:pic>
        <p:nvPicPr>
          <p:cNvPr id="6" name="Marcador de contenido 7">
            <a:extLst>
              <a:ext uri="{FF2B5EF4-FFF2-40B4-BE49-F238E27FC236}">
                <a16:creationId xmlns:a16="http://schemas.microsoft.com/office/drawing/2014/main" id="{0CFE1AAD-F1B0-4D69-A379-3E834EFB3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/>
          <a:stretch/>
        </p:blipFill>
        <p:spPr>
          <a:xfrm>
            <a:off x="6172200" y="2860646"/>
            <a:ext cx="5181600" cy="25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7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4EC241-95EE-7CF7-9DF7-E99D8E220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37753"/>
              </p:ext>
            </p:extLst>
          </p:nvPr>
        </p:nvGraphicFramePr>
        <p:xfrm>
          <a:off x="0" y="0"/>
          <a:ext cx="8017773" cy="649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0250">
                  <a:extLst>
                    <a:ext uri="{9D8B030D-6E8A-4147-A177-3AD203B41FA5}">
                      <a16:colId xmlns:a16="http://schemas.microsoft.com/office/drawing/2014/main" val="4150388350"/>
                    </a:ext>
                  </a:extLst>
                </a:gridCol>
                <a:gridCol w="2701023">
                  <a:extLst>
                    <a:ext uri="{9D8B030D-6E8A-4147-A177-3AD203B41FA5}">
                      <a16:colId xmlns:a16="http://schemas.microsoft.com/office/drawing/2014/main" val="337162367"/>
                    </a:ext>
                  </a:extLst>
                </a:gridCol>
                <a:gridCol w="938250">
                  <a:extLst>
                    <a:ext uri="{9D8B030D-6E8A-4147-A177-3AD203B41FA5}">
                      <a16:colId xmlns:a16="http://schemas.microsoft.com/office/drawing/2014/main" val="1960336198"/>
                    </a:ext>
                  </a:extLst>
                </a:gridCol>
                <a:gridCol w="938250">
                  <a:extLst>
                    <a:ext uri="{9D8B030D-6E8A-4147-A177-3AD203B41FA5}">
                      <a16:colId xmlns:a16="http://schemas.microsoft.com/office/drawing/2014/main" val="3654147283"/>
                    </a:ext>
                  </a:extLst>
                </a:gridCol>
              </a:tblGrid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¿La estadía profesional fue liberada?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4123114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3320620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273311"/>
                  </a:ext>
                </a:extLst>
              </a:tr>
              <a:tr h="63745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532484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EXCLUSIVOS PARA OFICINA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341798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FERNANDO REYES CONTRERAS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392336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FERNANDO RODRIGUEZ DIAZ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510261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MyTop de México SA de CV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0252822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NISSAN MEXICANA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1881479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Omnibus de Mexico S.A de C.v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28421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QAS QUALITY ASSURANCE SYSTEMS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366160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RABBIT ROBOTICS S. DE RL. DE C.V.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911492"/>
                  </a:ext>
                </a:extLst>
              </a:tr>
              <a:tr h="63745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SENSATA TECHNOLOGIES DE MEXICO S DE RL DE CV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760212"/>
                  </a:ext>
                </a:extLst>
              </a:tr>
              <a:tr h="63745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TEXAS INSTRUMENTS DE MEXICO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469279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VIANNEY TEXTIL HOGAR,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54347"/>
                  </a:ext>
                </a:extLst>
              </a:tr>
              <a:tr h="3521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847808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23C12BB-034D-EECA-4F27-D9502A8D6B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67959"/>
              </p:ext>
            </p:extLst>
          </p:nvPr>
        </p:nvGraphicFramePr>
        <p:xfrm>
          <a:off x="8017773" y="1742606"/>
          <a:ext cx="3976856" cy="369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72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A77B4-8BAA-52DB-7550-391CCBE9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71" y="0"/>
            <a:ext cx="8596668" cy="13208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MAYO- AGOSTO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66C5228-5FE8-7A65-3895-A52F36F5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40963"/>
              </p:ext>
            </p:extLst>
          </p:nvPr>
        </p:nvGraphicFramePr>
        <p:xfrm>
          <a:off x="0" y="854439"/>
          <a:ext cx="8596670" cy="5591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4300">
                  <a:extLst>
                    <a:ext uri="{9D8B030D-6E8A-4147-A177-3AD203B41FA5}">
                      <a16:colId xmlns:a16="http://schemas.microsoft.com/office/drawing/2014/main" val="1876611852"/>
                    </a:ext>
                  </a:extLst>
                </a:gridCol>
                <a:gridCol w="3826042">
                  <a:extLst>
                    <a:ext uri="{9D8B030D-6E8A-4147-A177-3AD203B41FA5}">
                      <a16:colId xmlns:a16="http://schemas.microsoft.com/office/drawing/2014/main" val="2387961774"/>
                    </a:ext>
                  </a:extLst>
                </a:gridCol>
                <a:gridCol w="486605">
                  <a:extLst>
                    <a:ext uri="{9D8B030D-6E8A-4147-A177-3AD203B41FA5}">
                      <a16:colId xmlns:a16="http://schemas.microsoft.com/office/drawing/2014/main" val="3289835783"/>
                    </a:ext>
                  </a:extLst>
                </a:gridCol>
                <a:gridCol w="629723">
                  <a:extLst>
                    <a:ext uri="{9D8B030D-6E8A-4147-A177-3AD203B41FA5}">
                      <a16:colId xmlns:a16="http://schemas.microsoft.com/office/drawing/2014/main" val="1319331445"/>
                    </a:ext>
                  </a:extLst>
                </a:gridCol>
              </a:tblGrid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582798992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3321199319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386575718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Bueno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Excelente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722777671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ALAN LUÉVANO DE LIRA // Ludeli Metalmecánica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19548568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Automatizacion ingenieria y Proceso SA de CV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4173446106"/>
                  </a:ext>
                </a:extLst>
              </a:tr>
              <a:tr h="45078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CENTRO DE INVESTIGACIÓN TECNOLÓGICA Y SUSTENTABILIDAD S. DE R.L.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838093149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COYTECH INDUSTRY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165575093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EMPACADORA DE CARNES UNIDAD GANADERA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3209664022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ESPECIALIDADES MECANICAS ATM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574680751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HENKA SUKIRU S DE RL MI DE CV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3990894245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Invernaderos Mesa Grande S.P.R de R.L.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2256059759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JUAN FERNANDO CARDONA CRUZ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436780636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VICTORIA / ENRIQUE RODRIGUEZ NUNGARAY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2681674998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y mantenimiento MARTINEZ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352377273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RHEN INGENIERIA Y DISEÑO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2549244565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Soluciones Integrales de Fabricación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2844153035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UNIMAQ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3340629628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URZUA GROUP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207739095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VILTEC SA DE CV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1399896168"/>
                  </a:ext>
                </a:extLst>
              </a:tr>
              <a:tr h="25702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25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6" marR="7156" marT="7156" marB="0" anchor="b"/>
                </a:tc>
                <a:extLst>
                  <a:ext uri="{0D108BD9-81ED-4DB2-BD59-A6C34878D82A}">
                    <a16:rowId xmlns:a16="http://schemas.microsoft.com/office/drawing/2014/main" val="267671121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540D8C0-BA4A-2F91-94BC-A12898666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607928"/>
              </p:ext>
            </p:extLst>
          </p:nvPr>
        </p:nvGraphicFramePr>
        <p:xfrm>
          <a:off x="8596670" y="1678898"/>
          <a:ext cx="359533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99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58137AE-3532-683B-6D2D-DE28C9204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58236"/>
              </p:ext>
            </p:extLst>
          </p:nvPr>
        </p:nvGraphicFramePr>
        <p:xfrm>
          <a:off x="0" y="224852"/>
          <a:ext cx="7551737" cy="5846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676">
                  <a:extLst>
                    <a:ext uri="{9D8B030D-6E8A-4147-A177-3AD203B41FA5}">
                      <a16:colId xmlns:a16="http://schemas.microsoft.com/office/drawing/2014/main" val="721344108"/>
                    </a:ext>
                  </a:extLst>
                </a:gridCol>
                <a:gridCol w="3374353">
                  <a:extLst>
                    <a:ext uri="{9D8B030D-6E8A-4147-A177-3AD203B41FA5}">
                      <a16:colId xmlns:a16="http://schemas.microsoft.com/office/drawing/2014/main" val="2058857993"/>
                    </a:ext>
                  </a:extLst>
                </a:gridCol>
                <a:gridCol w="535354">
                  <a:extLst>
                    <a:ext uri="{9D8B030D-6E8A-4147-A177-3AD203B41FA5}">
                      <a16:colId xmlns:a16="http://schemas.microsoft.com/office/drawing/2014/main" val="3955639481"/>
                    </a:ext>
                  </a:extLst>
                </a:gridCol>
                <a:gridCol w="535354">
                  <a:extLst>
                    <a:ext uri="{9D8B030D-6E8A-4147-A177-3AD203B41FA5}">
                      <a16:colId xmlns:a16="http://schemas.microsoft.com/office/drawing/2014/main" val="2998884886"/>
                    </a:ext>
                  </a:extLst>
                </a:gridCol>
              </a:tblGrid>
              <a:tr h="451731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3385487501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751782703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3711900099"/>
                  </a:ext>
                </a:extLst>
              </a:tr>
              <a:tr h="451731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Sí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195558987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ALAN LUÉVANO DE LIRA // Ludeli Metalmecánica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1637145145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Automatizacion ingenieria y Proceso SA de CV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3353520307"/>
                  </a:ext>
                </a:extLst>
              </a:tr>
              <a:tr h="45173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CENTRO DE INVESTIGACIÓN TECNOLÓGICA Y SUSTENTABILIDAD S. DE R.L.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4289205852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COYTECH INDUSTRY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2254285116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EMPACADORA DE CARNES UNIDAD GANADERA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485721670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ESPECIALIDADES MECANICAS ATM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4216822672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HENKA SUKIRU S DE RL MI DE CV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456495285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Invernaderos Mesa Grande S.P.R de R.L.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63157163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JUAN FERNANDO CARDONA CRUZ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1827115651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VICTORIA / ENRIQUE RODRIGUEZ NUNGARAY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2352022647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y mantenimiento MARTINEZ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3421635913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RHEN INGENIERIA Y DISEÑO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206712175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Soluciones Integrales de Fabricación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4092532798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UNIMAQ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23000535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URZUA GROUP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2384573128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VILTEC SA DE CV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1844259263"/>
                  </a:ext>
                </a:extLst>
              </a:tr>
              <a:tr h="2494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5" marR="6925" marT="6925" marB="0" anchor="b"/>
                </a:tc>
                <a:extLst>
                  <a:ext uri="{0D108BD9-81ED-4DB2-BD59-A6C34878D82A}">
                    <a16:rowId xmlns:a16="http://schemas.microsoft.com/office/drawing/2014/main" val="315105484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AA8612D-1AD0-F370-C5B5-299FEC6F1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7066"/>
              </p:ext>
            </p:extLst>
          </p:nvPr>
        </p:nvGraphicFramePr>
        <p:xfrm>
          <a:off x="7974766" y="1259173"/>
          <a:ext cx="3869961" cy="39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72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56BF4F6-8359-9290-8C5D-2A6C830DA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45449"/>
              </p:ext>
            </p:extLst>
          </p:nvPr>
        </p:nvGraphicFramePr>
        <p:xfrm>
          <a:off x="453011" y="284813"/>
          <a:ext cx="6772249" cy="5516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784">
                  <a:extLst>
                    <a:ext uri="{9D8B030D-6E8A-4147-A177-3AD203B41FA5}">
                      <a16:colId xmlns:a16="http://schemas.microsoft.com/office/drawing/2014/main" val="1040121189"/>
                    </a:ext>
                  </a:extLst>
                </a:gridCol>
                <a:gridCol w="2817931">
                  <a:extLst>
                    <a:ext uri="{9D8B030D-6E8A-4147-A177-3AD203B41FA5}">
                      <a16:colId xmlns:a16="http://schemas.microsoft.com/office/drawing/2014/main" val="4272603525"/>
                    </a:ext>
                  </a:extLst>
                </a:gridCol>
                <a:gridCol w="506767">
                  <a:extLst>
                    <a:ext uri="{9D8B030D-6E8A-4147-A177-3AD203B41FA5}">
                      <a16:colId xmlns:a16="http://schemas.microsoft.com/office/drawing/2014/main" val="900635224"/>
                    </a:ext>
                  </a:extLst>
                </a:gridCol>
                <a:gridCol w="506767">
                  <a:extLst>
                    <a:ext uri="{9D8B030D-6E8A-4147-A177-3AD203B41FA5}">
                      <a16:colId xmlns:a16="http://schemas.microsoft.com/office/drawing/2014/main" val="3114594341"/>
                    </a:ext>
                  </a:extLst>
                </a:gridCol>
              </a:tblGrid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¿Estaría dispuesto(a) a recibir otro(a) estudiante para estadía profesional?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68771304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3096556830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781625012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Sí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396574810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ALAN LUÉVANO DE LIRA // Ludeli Metalmecánica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829358458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Automatizacion ingenieria y Proceso SA de CV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58488735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CENTRO DE INVESTIGACIÓN TECNOLÓGICA Y SUSTENTABILIDAD S. DE R.L.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576729904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COYTECH INDUSTRY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375495516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EMPACADORA DE CARNES UNIDAD GANADERA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779087113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ESPECIALIDADES MECANICAS ATM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4197839032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HENKA SUKIRU S DE RL MI DE CV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4044198946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Invernaderos Mesa Grande S.P.R de R.L.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430623890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JUAN FERNANDO CARDONA CRUZ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023668443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VICTORIA / ENRIQUE RODRIGUEZ NUNGARAY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3318926754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Maquinados y mantenimiento MARTINEZ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3452028654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RHEN INGENIERIA Y DISEÑO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32581045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Soluciones Integrales de Fabricación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646732987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UNIMAQ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1710554261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URZUA GROUP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329125435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VILTEC SA DE CV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2451528478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25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0" marR="7310" marT="7310" marB="0" anchor="b"/>
                </a:tc>
                <a:extLst>
                  <a:ext uri="{0D108BD9-81ED-4DB2-BD59-A6C34878D82A}">
                    <a16:rowId xmlns:a16="http://schemas.microsoft.com/office/drawing/2014/main" val="379092813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C71917-C2B2-40E4-8915-FE5520B57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03286"/>
              </p:ext>
            </p:extLst>
          </p:nvPr>
        </p:nvGraphicFramePr>
        <p:xfrm>
          <a:off x="7620000" y="1671405"/>
          <a:ext cx="4572000" cy="356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2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B397814-436E-4E25-F006-F41A635A2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0790"/>
              </p:ext>
            </p:extLst>
          </p:nvPr>
        </p:nvGraphicFramePr>
        <p:xfrm>
          <a:off x="131088" y="164892"/>
          <a:ext cx="6749398" cy="6222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6594">
                  <a:extLst>
                    <a:ext uri="{9D8B030D-6E8A-4147-A177-3AD203B41FA5}">
                      <a16:colId xmlns:a16="http://schemas.microsoft.com/office/drawing/2014/main" val="2810963001"/>
                    </a:ext>
                  </a:extLst>
                </a:gridCol>
                <a:gridCol w="1957841">
                  <a:extLst>
                    <a:ext uri="{9D8B030D-6E8A-4147-A177-3AD203B41FA5}">
                      <a16:colId xmlns:a16="http://schemas.microsoft.com/office/drawing/2014/main" val="3008087328"/>
                    </a:ext>
                  </a:extLst>
                </a:gridCol>
                <a:gridCol w="164871">
                  <a:extLst>
                    <a:ext uri="{9D8B030D-6E8A-4147-A177-3AD203B41FA5}">
                      <a16:colId xmlns:a16="http://schemas.microsoft.com/office/drawing/2014/main" val="1900908757"/>
                    </a:ext>
                  </a:extLst>
                </a:gridCol>
                <a:gridCol w="680092">
                  <a:extLst>
                    <a:ext uri="{9D8B030D-6E8A-4147-A177-3AD203B41FA5}">
                      <a16:colId xmlns:a16="http://schemas.microsoft.com/office/drawing/2014/main" val="3978430941"/>
                    </a:ext>
                  </a:extLst>
                </a:gridCol>
              </a:tblGrid>
              <a:tr h="3601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¿La estadía profesional fue liberada?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802237350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677953696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020995497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No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460731012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ALAN LUÉVANO DE LIRA // Ludeli Metalmecánica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4237860513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Automatizacion ingenieria y Proceso SA de CV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779663903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CENTRO DE INVESTIGACIÓN TECNOLÓGICA Y SUSTENTABILIDAD S. DE R.L.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416578334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COYTECH INDUSTRY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823459052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EMPACADORA DE CARNES UNIDAD GANADERA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965983635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ESPECIALIDADES MECANICAS ATM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138989737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HENKA SUKIRU S DE RL MI DE CV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860095919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Invernaderos Mesa Grande S.P.R de R.L.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646564482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JUAN FERNANDO CARDONA CRUZ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770525809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MAQUINADOS VICTORIA / ENRIQUE RODRIGUEZ NUNGARAY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624619251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Maquinados y mantenimiento MARTINEZ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345515720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RHEN INGENIERIA Y DISEÑO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934080287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Soluciones Integrales de Fabricación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697061693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UNIMAQ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887021547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URZUA GROUP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333865299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VILTEC SA DE CV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636556373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25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4166413876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EE5A2F6-4DDD-4103-A2F7-E8CBA75B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717683"/>
              </p:ext>
            </p:extLst>
          </p:nvPr>
        </p:nvGraphicFramePr>
        <p:xfrm>
          <a:off x="7287718" y="929390"/>
          <a:ext cx="4572000" cy="425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91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DCFC68-D174-5630-84E8-5C3AE0885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09622"/>
              </p:ext>
            </p:extLst>
          </p:nvPr>
        </p:nvGraphicFramePr>
        <p:xfrm>
          <a:off x="677863" y="1004341"/>
          <a:ext cx="7671658" cy="5681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6066">
                  <a:extLst>
                    <a:ext uri="{9D8B030D-6E8A-4147-A177-3AD203B41FA5}">
                      <a16:colId xmlns:a16="http://schemas.microsoft.com/office/drawing/2014/main" val="301113237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460239069"/>
                    </a:ext>
                  </a:extLst>
                </a:gridCol>
                <a:gridCol w="400056">
                  <a:extLst>
                    <a:ext uri="{9D8B030D-6E8A-4147-A177-3AD203B41FA5}">
                      <a16:colId xmlns:a16="http://schemas.microsoft.com/office/drawing/2014/main" val="2365000918"/>
                    </a:ext>
                  </a:extLst>
                </a:gridCol>
              </a:tblGrid>
              <a:tr h="41521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381515306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84538641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473666273"/>
                  </a:ext>
                </a:extLst>
              </a:tr>
              <a:tr h="41521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Bueno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Excelente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88783545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Bebidas mundiales S. De R.L De C.V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53534638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ENERGY GREEN ECOTECNOLOGIAS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008537568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Estructuras, lonas y malla sombras MAX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340303395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FACTORIA EXCLUSIVA DE MEXICO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407684937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GRUPO UBS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013753927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HENKA SUKIRU S DE RL MI DE CV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017156643"/>
                  </a:ext>
                </a:extLst>
              </a:tr>
              <a:tr h="28227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INGENIERIA, INSTALACIONES Y SERVICIO INDUSTRIAL INISI (SUSANA GARCIA AGUILERA)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397777338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Jaime Pedroza Hernández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599020039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JOSE DE JESUS VARGAS INFANTE / MCA SISTEMAS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849312996"/>
                  </a:ext>
                </a:extLst>
              </a:tr>
              <a:tr h="415214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MAQUINADOS DE HERRAMENTALES PARA MANUFACTURA Y AUTOMATIZACIÓN / Alberto Hernández Avendaño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887202005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METALUVID MANUFACTURAS MET?LICAS Y DE ALUMINIO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304199896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NISSAN MEXICANA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556736920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OSCAR ALBERTO DEL ALTO GARCÍA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411221319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ROGELIO VAZQUEZ IBARRA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804431375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SENSATA TECHNOLOGIES DE MEXICO S DE RL DE CV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6325413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SIMA Automatización SA de CV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089613370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TEXAS INSTRUMENTS DE MEXICO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811271438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UNIVERSIDAD AUTONOMA DE AGUASCALIENTES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52558032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20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3508991116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2229D70-1C7D-DF54-B5BF-593E2DDB4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393316"/>
              </p:ext>
            </p:extLst>
          </p:nvPr>
        </p:nvGraphicFramePr>
        <p:xfrm>
          <a:off x="8829207" y="1154243"/>
          <a:ext cx="3645108" cy="416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C03E9C13-7457-421E-D642-AA40A0DB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93" y="44970"/>
            <a:ext cx="8596668" cy="13208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SEPTIEMBRE –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87441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F9DA47-33C5-34EE-7CCE-3D97C0C87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2985"/>
              </p:ext>
            </p:extLst>
          </p:nvPr>
        </p:nvGraphicFramePr>
        <p:xfrm>
          <a:off x="228159" y="239843"/>
          <a:ext cx="8596312" cy="637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774">
                  <a:extLst>
                    <a:ext uri="{9D8B030D-6E8A-4147-A177-3AD203B41FA5}">
                      <a16:colId xmlns:a16="http://schemas.microsoft.com/office/drawing/2014/main" val="1503038318"/>
                    </a:ext>
                  </a:extLst>
                </a:gridCol>
                <a:gridCol w="3547684">
                  <a:extLst>
                    <a:ext uri="{9D8B030D-6E8A-4147-A177-3AD203B41FA5}">
                      <a16:colId xmlns:a16="http://schemas.microsoft.com/office/drawing/2014/main" val="3489023941"/>
                    </a:ext>
                  </a:extLst>
                </a:gridCol>
                <a:gridCol w="562854">
                  <a:extLst>
                    <a:ext uri="{9D8B030D-6E8A-4147-A177-3AD203B41FA5}">
                      <a16:colId xmlns:a16="http://schemas.microsoft.com/office/drawing/2014/main" val="2408762719"/>
                    </a:ext>
                  </a:extLst>
                </a:gridCol>
              </a:tblGrid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Pregunta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186017113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692778647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Cuenta de Respuesta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Etiquetas de columna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977414905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Etiquetas de fila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Sí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Total general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2440292766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Bebidas mundiales S. De R.L De C.V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128236039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ENERGY GREEN ECOTECNOLOGIAS S.A. DE C.V.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028058207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Estructuras, lonas y malla sombras MAX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534459529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FACTORIA EXCLUSIVA DE MEXICO S.A. DE C.V.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285202853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GRUPO UBS S.A. DE C.V.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 dirty="0">
                          <a:effectLst/>
                        </a:rPr>
                        <a:t>1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120877523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HENKA SUKIRU S DE RL MI DE CV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086332936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INGENIERIA, INSTALACIONES Y SERVICIO INDUSTRIAL INISI (SUSANA GARCIA AGUILERA)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666275851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Jaime Pedroza Hernández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873342783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JOSE DE JESUS VARGAS INFANTE / MCA SISTEMAS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2799295878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MAQUINADOS DE HERRAMENTALES PARA MANUFACTURA Y AUTOMATIZACIÓN / Alberto Hernández Avendaño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680914619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METALUVID MANUFACTURAS MET?LICAS Y DE ALUMINIO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2275198841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NISSAN MEXICANA S.A. DE C.V.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618721456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OSCAR ALBERTO DEL ALTO GARCÍA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2324963927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ROGELIO VAZQUEZ IBARRA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378306912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SENSATA TECHNOLOGIES DE MEXICO S DE RL DE CV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1829889355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SIMA Automatización SA de CV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919051789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TEXAS INSTRUMENTS DE MEXICO S. DE R.L. DE C.V.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49021286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UNIVERSIDAD AUTONOMA DE AGUASCALIENTES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693699238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>
                          <a:effectLst/>
                        </a:rPr>
                        <a:t>Total general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>
                          <a:effectLst/>
                        </a:rPr>
                        <a:t>27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u="none" strike="noStrike" dirty="0">
                          <a:effectLst/>
                        </a:rPr>
                        <a:t>27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6" marR="6396" marT="6396" marB="0" anchor="b"/>
                </a:tc>
                <a:extLst>
                  <a:ext uri="{0D108BD9-81ED-4DB2-BD59-A6C34878D82A}">
                    <a16:rowId xmlns:a16="http://schemas.microsoft.com/office/drawing/2014/main" val="3865578438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9B4EAB3-5137-43EE-B545-B7BF6195D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80580"/>
              </p:ext>
            </p:extLst>
          </p:nvPr>
        </p:nvGraphicFramePr>
        <p:xfrm>
          <a:off x="8824471" y="1723870"/>
          <a:ext cx="3367529" cy="359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0312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3820856-943F-466C-8968-AB6923CDB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93227"/>
              </p:ext>
            </p:extLst>
          </p:nvPr>
        </p:nvGraphicFramePr>
        <p:xfrm>
          <a:off x="0" y="0"/>
          <a:ext cx="8596312" cy="637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4974">
                  <a:extLst>
                    <a:ext uri="{9D8B030D-6E8A-4147-A177-3AD203B41FA5}">
                      <a16:colId xmlns:a16="http://schemas.microsoft.com/office/drawing/2014/main" val="3338594912"/>
                    </a:ext>
                  </a:extLst>
                </a:gridCol>
                <a:gridCol w="3289725">
                  <a:extLst>
                    <a:ext uri="{9D8B030D-6E8A-4147-A177-3AD203B41FA5}">
                      <a16:colId xmlns:a16="http://schemas.microsoft.com/office/drawing/2014/main" val="1687979619"/>
                    </a:ext>
                  </a:extLst>
                </a:gridCol>
                <a:gridCol w="591613">
                  <a:extLst>
                    <a:ext uri="{9D8B030D-6E8A-4147-A177-3AD203B41FA5}">
                      <a16:colId xmlns:a16="http://schemas.microsoft.com/office/drawing/2014/main" val="362894773"/>
                    </a:ext>
                  </a:extLst>
                </a:gridCol>
              </a:tblGrid>
              <a:tr h="46392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Pregunta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¿Estaría dispuesto(a) a recibir otro(a) estudiante para estadía profesional?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4178274113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4071122149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Cuenta de Respuesta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columna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 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387876001"/>
                  </a:ext>
                </a:extLst>
              </a:tr>
              <a:tr h="46392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Etiquetas de fila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Sí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233717714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Bebidas mundiales S. De R.L De C.V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2114400601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ENERGY GREEN ECOTECNOLOGIAS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634141771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Estructuras, lonas y malla sombras MAX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835162622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FACTORIA EXCLUSIVA DE MEXICO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416737553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GRUPO UBS S.A.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986499871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HENKA SUKIRU S DE RL MI DE CV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3160554045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INGENIERIA, INSTALACIONES Y SERVICIO INDUSTRIAL INISI (SUSANA GARCIA AGUILERA)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3698525963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Jaime Pedroza Hernández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3967336682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JOSE DE JESUS VARGAS INFANTE / MCA SISTEMAS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403059618"/>
                  </a:ext>
                </a:extLst>
              </a:tr>
              <a:tr h="46392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MAQUINADOS DE HERRAMENTALES PARA MANUFACTURA Y AUTOMATIZACIÓN / Alberto Hernández Avendaño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59298579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METALUVID MANUFACTURAS MET?LICAS Y DE ALUMINIO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305527828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NISSAN MEXICANA S.A. DE C.V.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77521688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OSCAR ALBERTO DEL ALTO GARCÍA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2645560788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ROGELIO VAZQUEZ IBARRA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4025283747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SENSATA TECHNOLOGIES DE MEXICO S DE RL DE CV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275768474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SIMA Automatización SA de CV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2734100086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TEXAS INSTRUMENTS DE MEXICO S. DE R.L. DE C.V.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738527880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UNIVERSIDAD AUTONOMA DE AGUASCALIENTES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972584590"/>
                  </a:ext>
                </a:extLst>
              </a:tr>
              <a:tr h="24895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Total general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>
                          <a:effectLst/>
                        </a:rPr>
                        <a:t>27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u="none" strike="noStrike" dirty="0">
                          <a:effectLst/>
                        </a:rPr>
                        <a:t>27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/>
                </a:tc>
                <a:extLst>
                  <a:ext uri="{0D108BD9-81ED-4DB2-BD59-A6C34878D82A}">
                    <a16:rowId xmlns:a16="http://schemas.microsoft.com/office/drawing/2014/main" val="111023507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07B3609-A6C5-3A18-3507-EE773673A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555670"/>
              </p:ext>
            </p:extLst>
          </p:nvPr>
        </p:nvGraphicFramePr>
        <p:xfrm>
          <a:off x="8754255" y="1652664"/>
          <a:ext cx="3585147" cy="402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23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5F30F7-389E-9FCC-63B6-706BA5DF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69687"/>
              </p:ext>
            </p:extLst>
          </p:nvPr>
        </p:nvGraphicFramePr>
        <p:xfrm>
          <a:off x="0" y="660400"/>
          <a:ext cx="8596312" cy="5572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2174">
                  <a:extLst>
                    <a:ext uri="{9D8B030D-6E8A-4147-A177-3AD203B41FA5}">
                      <a16:colId xmlns:a16="http://schemas.microsoft.com/office/drawing/2014/main" val="110335813"/>
                    </a:ext>
                  </a:extLst>
                </a:gridCol>
                <a:gridCol w="2088618">
                  <a:extLst>
                    <a:ext uri="{9D8B030D-6E8A-4147-A177-3AD203B41FA5}">
                      <a16:colId xmlns:a16="http://schemas.microsoft.com/office/drawing/2014/main" val="2394720389"/>
                    </a:ext>
                  </a:extLst>
                </a:gridCol>
                <a:gridCol w="725520">
                  <a:extLst>
                    <a:ext uri="{9D8B030D-6E8A-4147-A177-3AD203B41FA5}">
                      <a16:colId xmlns:a16="http://schemas.microsoft.com/office/drawing/2014/main" val="3224043635"/>
                    </a:ext>
                  </a:extLst>
                </a:gridCol>
              </a:tblGrid>
              <a:tr h="4117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Pregunta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¿La estadía profesional fue liberada?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2376240109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8967891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Cuenta de Respuesta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columna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2467974758"/>
                  </a:ext>
                </a:extLst>
              </a:tr>
              <a:tr h="4117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fila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Sí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42484129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Bebidas mundiales S. De R.L De C.V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8173666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ENERGY GREEN ECOTECNOLOGIAS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60316336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Estructuras, lonas y malla sombras MAX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572509597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FACTORIA EXCLUSIVA DE MEXICO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71986311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GRUPO UBS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2896282612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HENKA SUKIRU S DE RL MI DE CV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959455902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INGENIERIA, INSTALACIONES Y SERVICIO INDUSTRIAL INISI (SUSANA GARCIA AGUILERA)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43688319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Jaime Pedroza Hernández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4151637651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JOSE DE JESUS VARGAS INFANTE / MCA SISTEMAS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4080032340"/>
                  </a:ext>
                </a:extLst>
              </a:tr>
              <a:tr h="41172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MAQUINADOS DE HERRAMENTALES PARA MANUFACTURA Y AUTOMATIZACIÓN / Alberto Hernández Avendaño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65818121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METALUVID MANUFACTURAS MET?LICAS Y DE ALUMINIO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2522430994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NISSAN MEXICANA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71979372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OSCAR ALBERTO DEL ALTO GARCÍA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232647766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ROGELIO VAZQUEZ IBARRA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1605177349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SENSATA TECHNOLOGIES DE MEXICO S DE RL DE CV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683933366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SIMA Automatización SA de CV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4144848615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TEXAS INSTRUMENTS DE MEXICO S. DE R.L.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94802617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UNIVERSIDAD AUTONOMA DE AGUASCALIENTES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3773502170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5" marR="8245" marT="8245" marB="0" anchor="b"/>
                </a:tc>
                <a:extLst>
                  <a:ext uri="{0D108BD9-81ED-4DB2-BD59-A6C34878D82A}">
                    <a16:rowId xmlns:a16="http://schemas.microsoft.com/office/drawing/2014/main" val="408997246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8576F0A-3D1B-AEDB-17EA-9585C8410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976418"/>
              </p:ext>
            </p:extLst>
          </p:nvPr>
        </p:nvGraphicFramePr>
        <p:xfrm>
          <a:off x="8784236" y="1244184"/>
          <a:ext cx="3195403" cy="388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44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C741619-A47F-4E58-9F9B-2835AD1F57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/>
              <a:t>SEGUNDA EVALUACIÓN</a:t>
            </a:r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B211DB3-AC5E-4C97-A1DF-077C0CCD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/>
          <a:stretch/>
        </p:blipFill>
        <p:spPr>
          <a:xfrm>
            <a:off x="838200" y="2860646"/>
            <a:ext cx="5181600" cy="2554792"/>
          </a:xfrm>
          <a:prstGeom prst="rect">
            <a:avLst/>
          </a:prstGeom>
        </p:spPr>
      </p:pic>
      <p:pic>
        <p:nvPicPr>
          <p:cNvPr id="7" name="Marcador de contenido 7">
            <a:extLst>
              <a:ext uri="{FF2B5EF4-FFF2-40B4-BE49-F238E27FC236}">
                <a16:creationId xmlns:a16="http://schemas.microsoft.com/office/drawing/2014/main" id="{C674BC81-80D0-433F-BB4A-F0187E6B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/>
          <a:stretch/>
        </p:blipFill>
        <p:spPr>
          <a:xfrm>
            <a:off x="6172200" y="2860646"/>
            <a:ext cx="5181600" cy="25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D358D16-E04C-481A-8AE8-A3AD4C18ED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EVALUACIÓN FINAL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55531CA-49E7-4985-9EE8-3B035942F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/>
          <a:stretch/>
        </p:blipFill>
        <p:spPr>
          <a:xfrm>
            <a:off x="838200" y="2877424"/>
            <a:ext cx="5181600" cy="2538014"/>
          </a:xfrm>
          <a:prstGeom prst="rect">
            <a:avLst/>
          </a:prstGeom>
        </p:spPr>
      </p:pic>
      <p:pic>
        <p:nvPicPr>
          <p:cNvPr id="7" name="Marcador de contenido 7">
            <a:extLst>
              <a:ext uri="{FF2B5EF4-FFF2-40B4-BE49-F238E27FC236}">
                <a16:creationId xmlns:a16="http://schemas.microsoft.com/office/drawing/2014/main" id="{1C14C830-B147-4144-A937-0A81837B20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/>
          <a:stretch/>
        </p:blipFill>
        <p:spPr>
          <a:xfrm>
            <a:off x="6172200" y="2877424"/>
            <a:ext cx="5181600" cy="25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9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29A8C32-4319-BC0A-1CC1-CF42E2FE5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843" y="154301"/>
            <a:ext cx="9144000" cy="83505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MAYO- AGOSTO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FA14B0-9E34-EF50-F990-8E7773CF4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40062"/>
              </p:ext>
            </p:extLst>
          </p:nvPr>
        </p:nvGraphicFramePr>
        <p:xfrm>
          <a:off x="39973" y="989351"/>
          <a:ext cx="6357077" cy="5587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705">
                  <a:extLst>
                    <a:ext uri="{9D8B030D-6E8A-4147-A177-3AD203B41FA5}">
                      <a16:colId xmlns:a16="http://schemas.microsoft.com/office/drawing/2014/main" val="206530147"/>
                    </a:ext>
                  </a:extLst>
                </a:gridCol>
                <a:gridCol w="3030238">
                  <a:extLst>
                    <a:ext uri="{9D8B030D-6E8A-4147-A177-3AD203B41FA5}">
                      <a16:colId xmlns:a16="http://schemas.microsoft.com/office/drawing/2014/main" val="3537834500"/>
                    </a:ext>
                  </a:extLst>
                </a:gridCol>
                <a:gridCol w="385392">
                  <a:extLst>
                    <a:ext uri="{9D8B030D-6E8A-4147-A177-3AD203B41FA5}">
                      <a16:colId xmlns:a16="http://schemas.microsoft.com/office/drawing/2014/main" val="2832373152"/>
                    </a:ext>
                  </a:extLst>
                </a:gridCol>
                <a:gridCol w="498742">
                  <a:extLst>
                    <a:ext uri="{9D8B030D-6E8A-4147-A177-3AD203B41FA5}">
                      <a16:colId xmlns:a16="http://schemas.microsoft.com/office/drawing/2014/main" val="1803305881"/>
                    </a:ext>
                  </a:extLst>
                </a:gridCol>
              </a:tblGrid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301163977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3654638684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285355421"/>
                  </a:ext>
                </a:extLst>
              </a:tr>
              <a:tr h="42354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Bueno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Excelente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1203505247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AGI AUTOMATIZACIÓN INDUSTRIAL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1183785152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ASAHI INGENIERIA S.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008255684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CESAR ISRAEL ROBLES PALAFOX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1515541740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DIANA FABIOLA MEDINA MEDINA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975933997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FERNANDO RODRIGUEZ DIAZ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58654788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GESTAMP AGUASCALIENTES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4113903542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JAIME MUÑOZ MACIAS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34540215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JOSE DE JESUS VARGAS INFANTE / MCA SISTEMAS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414789974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LABORATORIO DE INVESTIGACION BIOMÉDICA Y NANOTECNOLOGÍA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502049394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MANUFACTURAS INDUSTRIALES CEJ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4230805077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MEYZA DISEÑO Y MAQUINADOS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4159529974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SEGURIDAD PRVADA Y TELE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1374775761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Servicios y Suministros de Aguascalientes S.A. de C.V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887268913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TEXAS INSTRUMENTS DE MEXICO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408918384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UNIPRES MEXICANA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1377993701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YASKAWA MEXICO,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2433568436"/>
                  </a:ext>
                </a:extLst>
              </a:tr>
              <a:tr h="187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extLst>
                  <a:ext uri="{0D108BD9-81ED-4DB2-BD59-A6C34878D82A}">
                    <a16:rowId xmlns:a16="http://schemas.microsoft.com/office/drawing/2014/main" val="85228969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E11C621-A419-0E31-E52E-E19B14F87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538053"/>
              </p:ext>
            </p:extLst>
          </p:nvPr>
        </p:nvGraphicFramePr>
        <p:xfrm>
          <a:off x="6613161" y="1858780"/>
          <a:ext cx="5034196" cy="347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250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CB2E76-439C-A84E-ECB9-CDFCA7A4B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56687"/>
              </p:ext>
            </p:extLst>
          </p:nvPr>
        </p:nvGraphicFramePr>
        <p:xfrm>
          <a:off x="209863" y="119922"/>
          <a:ext cx="6430778" cy="5425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1495">
                  <a:extLst>
                    <a:ext uri="{9D8B030D-6E8A-4147-A177-3AD203B41FA5}">
                      <a16:colId xmlns:a16="http://schemas.microsoft.com/office/drawing/2014/main" val="3544704039"/>
                    </a:ext>
                  </a:extLst>
                </a:gridCol>
                <a:gridCol w="3322203">
                  <a:extLst>
                    <a:ext uri="{9D8B030D-6E8A-4147-A177-3AD203B41FA5}">
                      <a16:colId xmlns:a16="http://schemas.microsoft.com/office/drawing/2014/main" val="878500100"/>
                    </a:ext>
                  </a:extLst>
                </a:gridCol>
                <a:gridCol w="527080">
                  <a:extLst>
                    <a:ext uri="{9D8B030D-6E8A-4147-A177-3AD203B41FA5}">
                      <a16:colId xmlns:a16="http://schemas.microsoft.com/office/drawing/2014/main" val="101451897"/>
                    </a:ext>
                  </a:extLst>
                </a:gridCol>
              </a:tblGrid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Pregunta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¿Contribuyó la estadía profesional con alguna mejora en su empresa u organización?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642080908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794189670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Cuenta de Respuesta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Etiquetas de columna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 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2285817123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Etiquetas de fila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Sí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Total general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98826497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AGI AUTOMATIZACIÓN INDUSTRIAL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2221846094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ASAHI INGENIERIA S. R.L. DE C.V.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224018537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CESAR ISRAEL ROBLES PALAFOX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002232374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DIANA FABIOLA MEDINA </a:t>
                      </a:r>
                      <a:r>
                        <a:rPr lang="es-MX" sz="900" u="none" strike="noStrike" dirty="0" err="1">
                          <a:effectLst/>
                        </a:rPr>
                        <a:t>MEDINA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79827326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FERNANDO RODRIGUEZ DIAZ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2438210577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GESTAMP AGUASCALIENTES S.A. DE C.V.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754532098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JAIME MUÑOZ MACIAS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9695746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JOSE DE JESUS VARGAS INFANTE / MCA SISTEMAS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543117281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LABORATORIO DE INVESTIGACION BIOMÉDICA Y NANOTECNOLOGÍA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808188247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MANUFACTURAS INDUSTRIALES CEJ S.A. DE C.V.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696340684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MEYZA DISEÑO Y MAQUINADOS S.A. DE C.V.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313295347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SEGURIDAD PRVADA Y TELE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2650099393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Servicios y Suministros de Aguascalientes S.A. de C.V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3118538984"/>
                  </a:ext>
                </a:extLst>
              </a:tr>
              <a:tr h="33706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TEXAS INSTRUMENTS DE MEXICO S. DE R.L. DE C.V.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495327099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UNIPRES MEXICANA S.A. DE C.V.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319727492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YASKAWA MEXICO, S.A. DE C.V.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623190333"/>
                  </a:ext>
                </a:extLst>
              </a:tr>
              <a:tr h="21903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Total general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18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 dirty="0">
                          <a:effectLst/>
                        </a:rPr>
                        <a:t>18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9" marR="8009" marT="8009" marB="0" anchor="b"/>
                </a:tc>
                <a:extLst>
                  <a:ext uri="{0D108BD9-81ED-4DB2-BD59-A6C34878D82A}">
                    <a16:rowId xmlns:a16="http://schemas.microsoft.com/office/drawing/2014/main" val="121946269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05A4897-C711-FD89-017C-8C5F758CB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43941"/>
              </p:ext>
            </p:extLst>
          </p:nvPr>
        </p:nvGraphicFramePr>
        <p:xfrm>
          <a:off x="6838012" y="933137"/>
          <a:ext cx="4869305" cy="428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64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C3E658F-6A08-7D89-A7CD-9F48C2BCE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91833"/>
              </p:ext>
            </p:extLst>
          </p:nvPr>
        </p:nvGraphicFramePr>
        <p:xfrm>
          <a:off x="168198" y="151820"/>
          <a:ext cx="5927802" cy="5874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768">
                  <a:extLst>
                    <a:ext uri="{9D8B030D-6E8A-4147-A177-3AD203B41FA5}">
                      <a16:colId xmlns:a16="http://schemas.microsoft.com/office/drawing/2014/main" val="1071508815"/>
                    </a:ext>
                  </a:extLst>
                </a:gridCol>
                <a:gridCol w="2876698">
                  <a:extLst>
                    <a:ext uri="{9D8B030D-6E8A-4147-A177-3AD203B41FA5}">
                      <a16:colId xmlns:a16="http://schemas.microsoft.com/office/drawing/2014/main" val="3894128242"/>
                    </a:ext>
                  </a:extLst>
                </a:gridCol>
                <a:gridCol w="517336">
                  <a:extLst>
                    <a:ext uri="{9D8B030D-6E8A-4147-A177-3AD203B41FA5}">
                      <a16:colId xmlns:a16="http://schemas.microsoft.com/office/drawing/2014/main" val="784997934"/>
                    </a:ext>
                  </a:extLst>
                </a:gridCol>
              </a:tblGrid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Pregunta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¿Estaría dispuesto(a) a recibir otro(a) estudiante para estadía profesional?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3180399582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604873036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Cuenta de Respuesta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columna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353814851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Etiquetas de fila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Sí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194013199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AGI AUTOMATIZACIÓN INDUSTRIAL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876355749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ASAHI INGENIERIA S. R.L.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1360644510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CESAR ISRAEL ROBLES PALAFOX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985290772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DIANA FABIOLA MEDINA MEDINA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4193590686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FERNANDO RODRIGUEZ DIAZ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349292579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GESTAMP AGUASCALIENTES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191505270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JAIME MUÑOZ MACIAS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159486145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JOSE DE JESUS VARGAS INFANTE / MCA SISTEMAS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728476287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LABORATORIO DE INVESTIGACION BIOMÉDICA Y NANOTECNOLOGÍA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00892253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MANUFACTURAS INDUSTRIALES CEJ S.A.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3959583145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MEYZA DISEÑO Y MAQUINADOS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1775060511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SEGURIDAD PRVADA Y TELE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832195441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Servicios y Suministros de Aguascalientes S.A. de C.V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3781007986"/>
                  </a:ext>
                </a:extLst>
              </a:tr>
              <a:tr h="37819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TEXAS INSTRUMENTS DE MEXICO S. DE R.L. DE C.V.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081283374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UNIPRES MEXICANA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2075913809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YASKAWA MEXICO, S.A. DE C.V.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998969034"/>
                  </a:ext>
                </a:extLst>
              </a:tr>
              <a:tr h="20587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Total general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</a:rPr>
                        <a:t>18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1681123558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62AE4CF-414E-49F8-BBA9-D51C5F6CC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53524"/>
              </p:ext>
            </p:extLst>
          </p:nvPr>
        </p:nvGraphicFramePr>
        <p:xfrm>
          <a:off x="6658130" y="1094282"/>
          <a:ext cx="4824335" cy="404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09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F5BB9B-5687-527C-DA26-28FBD2EF5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20555"/>
              </p:ext>
            </p:extLst>
          </p:nvPr>
        </p:nvGraphicFramePr>
        <p:xfrm>
          <a:off x="239561" y="119921"/>
          <a:ext cx="6820805" cy="6190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345">
                  <a:extLst>
                    <a:ext uri="{9D8B030D-6E8A-4147-A177-3AD203B41FA5}">
                      <a16:colId xmlns:a16="http://schemas.microsoft.com/office/drawing/2014/main" val="2577177881"/>
                    </a:ext>
                  </a:extLst>
                </a:gridCol>
                <a:gridCol w="2237295">
                  <a:extLst>
                    <a:ext uri="{9D8B030D-6E8A-4147-A177-3AD203B41FA5}">
                      <a16:colId xmlns:a16="http://schemas.microsoft.com/office/drawing/2014/main" val="2917216047"/>
                    </a:ext>
                  </a:extLst>
                </a:gridCol>
                <a:gridCol w="777165">
                  <a:extLst>
                    <a:ext uri="{9D8B030D-6E8A-4147-A177-3AD203B41FA5}">
                      <a16:colId xmlns:a16="http://schemas.microsoft.com/office/drawing/2014/main" val="1848970196"/>
                    </a:ext>
                  </a:extLst>
                </a:gridCol>
              </a:tblGrid>
              <a:tr h="4170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Pregunta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¿La estadía profesional fue liberada?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297607501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048914346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Cuenta de Respuesta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columna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740152951"/>
                  </a:ext>
                </a:extLst>
              </a:tr>
              <a:tr h="49533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Etiquetas de fila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Sí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400997277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AGI AUTOMATIZACIÓN INDUSTRIAL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764413109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ASAHI INGENIERIA S.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812664982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CESAR ISRAEL ROBLES PALAFOX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101885851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DIANA FABIOLA MEDINA MEDINA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547872734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FERNANDO RODRIGUEZ DIAZ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598254452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GESTAMP AGUASCALIENTES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87241021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JAIME MUÑOZ MACIAS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616972398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JOSE DE JESUS VARGAS INFANTE / MCA SISTEMAS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592479873"/>
                  </a:ext>
                </a:extLst>
              </a:tr>
              <a:tr h="4953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LABORATORIO DE INVESTIGACION BIOMÉDICA Y NANOTECNOLOGÍA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306867638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MANUFACTURAS INDUSTRIALES CEJ S.A.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909911595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MEYZA DISEÑO Y MAQUINADOS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1431627396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SEGURIDAD PRVADA Y TELE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219581462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Servicios y Suministros de Aguascalientes S.A. de C.V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4012038431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TEXAS INSTRUMENTS DE MEXICO S. DE R.L. DE C.V.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2547428851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UNIPRES MEXICANA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345923295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YASKAWA MEXICO, S.A. DE C.V.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3359045199"/>
                  </a:ext>
                </a:extLst>
              </a:tr>
              <a:tr h="26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Total general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b"/>
                </a:tc>
                <a:extLst>
                  <a:ext uri="{0D108BD9-81ED-4DB2-BD59-A6C34878D82A}">
                    <a16:rowId xmlns:a16="http://schemas.microsoft.com/office/drawing/2014/main" val="720798682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9E4D37E-320E-77F7-1F11-6E50A9E4F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3380"/>
              </p:ext>
            </p:extLst>
          </p:nvPr>
        </p:nvGraphicFramePr>
        <p:xfrm>
          <a:off x="7380439" y="1109272"/>
          <a:ext cx="4572000" cy="379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91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3057A-37DB-2AEE-4D51-CAEE23A3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56238"/>
            <a:ext cx="8596668" cy="13208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</a:rPr>
              <a:t>SEPTIEMBRE-DICIEMBRE 2019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8FCED0C-6A45-72E4-B442-173EAC4BB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7503"/>
              </p:ext>
            </p:extLst>
          </p:nvPr>
        </p:nvGraphicFramePr>
        <p:xfrm>
          <a:off x="119921" y="816638"/>
          <a:ext cx="7516545" cy="5621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328">
                  <a:extLst>
                    <a:ext uri="{9D8B030D-6E8A-4147-A177-3AD203B41FA5}">
                      <a16:colId xmlns:a16="http://schemas.microsoft.com/office/drawing/2014/main" val="3091201309"/>
                    </a:ext>
                  </a:extLst>
                </a:gridCol>
                <a:gridCol w="2699627">
                  <a:extLst>
                    <a:ext uri="{9D8B030D-6E8A-4147-A177-3AD203B41FA5}">
                      <a16:colId xmlns:a16="http://schemas.microsoft.com/office/drawing/2014/main" val="2719702995"/>
                    </a:ext>
                  </a:extLst>
                </a:gridCol>
                <a:gridCol w="343344">
                  <a:extLst>
                    <a:ext uri="{9D8B030D-6E8A-4147-A177-3AD203B41FA5}">
                      <a16:colId xmlns:a16="http://schemas.microsoft.com/office/drawing/2014/main" val="2064654503"/>
                    </a:ext>
                  </a:extLst>
                </a:gridCol>
                <a:gridCol w="196918">
                  <a:extLst>
                    <a:ext uri="{9D8B030D-6E8A-4147-A177-3AD203B41FA5}">
                      <a16:colId xmlns:a16="http://schemas.microsoft.com/office/drawing/2014/main" val="1806786028"/>
                    </a:ext>
                  </a:extLst>
                </a:gridCol>
                <a:gridCol w="444328">
                  <a:extLst>
                    <a:ext uri="{9D8B030D-6E8A-4147-A177-3AD203B41FA5}">
                      <a16:colId xmlns:a16="http://schemas.microsoft.com/office/drawing/2014/main" val="716047204"/>
                    </a:ext>
                  </a:extLst>
                </a:gridCol>
              </a:tblGrid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Pregunta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¿Como evalúa el nivel de satisfacción obtenido al finalizar la estadía profesional?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06164080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931451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Cuenta de Respuesta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columna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05947277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Etiquetas de fila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Bueno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Excelente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Malo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514893882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ABRAHAM MOJARRO MONTOYA / INGENIERIA MECATRONICA APLICADA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4131686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Arkcom Mobility,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407466846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COMERCIALIZADORA INDUSTRIAL VAGU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1637542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Complejo Industrial Estrada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91121935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COORDINADORA DE PERSONAL DEL HIERRO Y EL ACERO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86085084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CORPORACION DE INGENIERIA Y AUTOMATIZACION S. DE R.L.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20001269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DESPERDICIOS INDUSTRIALES ROSALES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983976340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Diseko Soluciones,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8194605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DE MANUFACTURA E INTEGRACION S. DE R.L.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27799002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DISEÑO IASI SA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868061311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DISEÑO MAQUINADO, PAILERÍA Y AUTOMATIZACIÓN INDUSTRIAL DE AGUASCALIENTES /Erick Sebastian Alonso Guerrero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910922934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ENRIQUE CRUZ AGUIRRE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35431576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Fanuc México S.A de C.V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50446336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FLEXTRONICS MANUFACTURING AGUASCALIENTES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258760886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HIDRÁULICA Y MEDICIÓN AGRÍCOLA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07665299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Hilos y fantasias Villa Hidalgo SA de CV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65171902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 FLY DRONE MX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71430927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INGENIERIA AUTOMATIZACION Y CONTROL DT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44344360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515307433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Ingeniería y Consultoría Mendoza y Asociados S.A. de C.V. ICMA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56757860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INGENIERIA Y TECNOLOGIA APLICADA NCO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32894321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JATCO MEXICO,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125167434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KOOS MEXICO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16116795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MAQUINADOS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44470660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MARELLI MEXICANA SA. DE CV.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11243025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OPERADORA CENTRAL DE ESTACIONAMIENTOS SAPI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426048622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PLASTIK REDD,S.A.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86711090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PROAMEXSA S.A.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0225419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RABBIT ROBOTICS S. DE RL.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60841781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REYMASA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775143525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SANDRA ELISA HERNANDEZ Y/O ESPECIALIDADES MECANICAS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6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70718914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SENSATA TECHNOLOGIES DE MEXICO S DE RL DE CV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02188674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DE AUTOMATIZACIÓN Y CONTROL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3172619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EN INTEGRACIÓN TECNOLÓGICA DE AGUASCALIENTES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954563480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Servicios Nuevos de Filtración Hispanomexicanos. SA.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3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55544093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SIA AUTOMATION S. DE R.L. DE C.V.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160113702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SOLINDA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607763339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u="none" strike="noStrike">
                          <a:effectLst/>
                        </a:rPr>
                        <a:t>STALO SHOP, S.A. DE C.V.</a:t>
                      </a:r>
                      <a:endParaRPr lang="pt-B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3730798267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TACOMA INDUSTRIAS DEL CENTRO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727193036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TALLER MECANICO RAMSES (DIANA ANDREA MURILLO BERNAL)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683991996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u="none" strike="noStrike">
                          <a:effectLst/>
                        </a:rPr>
                        <a:t>VERIFICACIONES INTEGRALES JIMENEZ S.A DE C.V.</a:t>
                      </a:r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2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1076728288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VIANNEY TEXTIL HOGAR, S.A. DE C.V.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541866001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Vills Envases de Plástico / LUIS FERNANDO VILLALOBOS GONZALEZ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 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2546614812"/>
                  </a:ext>
                </a:extLst>
              </a:tr>
              <a:tr h="110867"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u="none" strike="noStrike">
                          <a:effectLst/>
                        </a:rPr>
                        <a:t>Total general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10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49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>
                          <a:effectLst/>
                        </a:rPr>
                        <a:t>1</a:t>
                      </a:r>
                      <a:endParaRPr lang="es-MX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u="none" strike="noStrike" dirty="0">
                          <a:effectLst/>
                        </a:rPr>
                        <a:t>60</a:t>
                      </a:r>
                      <a:endParaRPr lang="es-MX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b"/>
                </a:tc>
                <a:extLst>
                  <a:ext uri="{0D108BD9-81ED-4DB2-BD59-A6C34878D82A}">
                    <a16:rowId xmlns:a16="http://schemas.microsoft.com/office/drawing/2014/main" val="799281557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039FC7A-A537-659B-F10F-39B5FF10C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4857"/>
              </p:ext>
            </p:extLst>
          </p:nvPr>
        </p:nvGraphicFramePr>
        <p:xfrm>
          <a:off x="7362669" y="1727616"/>
          <a:ext cx="4572000" cy="371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594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6387</Words>
  <Application>Microsoft Office PowerPoint</Application>
  <PresentationFormat>Panorámica</PresentationFormat>
  <Paragraphs>2027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SEPTIEMBRE-DICIEMBRE 2019</vt:lpstr>
      <vt:lpstr>Presentación de PowerPoint</vt:lpstr>
      <vt:lpstr>Presentación de PowerPoint</vt:lpstr>
      <vt:lpstr>Presentación de PowerPoint</vt:lpstr>
      <vt:lpstr>MAYO – AGOSTO 2020</vt:lpstr>
      <vt:lpstr>Presentación de PowerPoint</vt:lpstr>
      <vt:lpstr>Presentación de PowerPoint</vt:lpstr>
      <vt:lpstr>Presentación de PowerPoint</vt:lpstr>
      <vt:lpstr>SEPTIEMBRE- DICIEMBRE 2020</vt:lpstr>
      <vt:lpstr>Presentación de PowerPoint</vt:lpstr>
      <vt:lpstr>Presentación de PowerPoint</vt:lpstr>
      <vt:lpstr>Presentación de PowerPoint</vt:lpstr>
      <vt:lpstr>MAYO- AGOSTO 2021</vt:lpstr>
      <vt:lpstr>Presentación de PowerPoint</vt:lpstr>
      <vt:lpstr>Presentación de PowerPoint</vt:lpstr>
      <vt:lpstr>Presentación de PowerPoint</vt:lpstr>
      <vt:lpstr>SEPTIEMBRE – DICIEMBRE 2021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 ibarra</dc:creator>
  <cp:lastModifiedBy>Dynorha Alejandra Jimenéz Madrigal</cp:lastModifiedBy>
  <cp:revision>2</cp:revision>
  <dcterms:created xsi:type="dcterms:W3CDTF">2023-02-07T00:31:36Z</dcterms:created>
  <dcterms:modified xsi:type="dcterms:W3CDTF">2023-02-07T15:13:57Z</dcterms:modified>
</cp:coreProperties>
</file>